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9" r:id="rId3"/>
    <p:sldId id="260" r:id="rId4"/>
    <p:sldId id="263" r:id="rId5"/>
    <p:sldId id="266" r:id="rId6"/>
    <p:sldId id="267" r:id="rId7"/>
    <p:sldId id="269" r:id="rId8"/>
    <p:sldId id="270" r:id="rId9"/>
    <p:sldId id="272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4" r:id="rId18"/>
    <p:sldId id="257" r:id="rId19"/>
    <p:sldId id="283" r:id="rId20"/>
    <p:sldId id="282" r:id="rId21"/>
    <p:sldId id="274" r:id="rId22"/>
    <p:sldId id="273" r:id="rId23"/>
    <p:sldId id="271" r:id="rId24"/>
    <p:sldId id="268" r:id="rId25"/>
    <p:sldId id="264" r:id="rId26"/>
    <p:sldId id="265" r:id="rId27"/>
    <p:sldId id="262" r:id="rId28"/>
    <p:sldId id="261" r:id="rId29"/>
    <p:sldId id="258" r:id="rId30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DBD92-0190-4B30-95FF-634428385DA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2EE5C-7A6C-4D79-AD5B-0DF068A77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27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2EE5C-7A6C-4D79-AD5B-0DF068A77E0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1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133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6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0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399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93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0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0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1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65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C24C-2156-4186-B474-F334BCB1DF6A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639C0-FD0F-445D-A421-F4BDC75B1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nyit.edu/disability_service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Faculty and Staff Need to Know About Students with Disabilities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Adapted from Presentation by Nancy </a:t>
            </a:r>
            <a:r>
              <a:rPr lang="en-US" dirty="0" err="1" smtClean="0"/>
              <a:t>Belowich</a:t>
            </a:r>
            <a:r>
              <a:rPr lang="en-US" dirty="0" smtClean="0"/>
              <a:t>-Negron</a:t>
            </a:r>
          </a:p>
          <a:p>
            <a:r>
              <a:rPr lang="en-US" dirty="0" smtClean="0"/>
              <a:t>Director of DRC </a:t>
            </a:r>
            <a:r>
              <a:rPr lang="en-US" dirty="0" err="1" smtClean="0"/>
              <a:t>UAlbany</a:t>
            </a:r>
            <a:endParaRPr lang="en-US" dirty="0" smtClean="0"/>
          </a:p>
          <a:p>
            <a:r>
              <a:rPr lang="en-US" dirty="0" smtClean="0"/>
              <a:t>Presentation by Sue Sprague Disability Services Counselor SUNYIT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137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**Reasonable Accommodations**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Academic Standards that are essential to completion of certain programs are </a:t>
            </a:r>
            <a:r>
              <a:rPr lang="en-US" b="1" dirty="0" smtClean="0"/>
              <a:t>not </a:t>
            </a:r>
            <a:r>
              <a:rPr lang="en-US" dirty="0" smtClean="0"/>
              <a:t>subject to modification.  Generally, institutions are not required to give students multiple tries on a test or exam “</a:t>
            </a:r>
            <a:r>
              <a:rPr lang="en-US" b="1" dirty="0" smtClean="0"/>
              <a:t>as long as reasonable accommodations were provided the first time”</a:t>
            </a:r>
          </a:p>
          <a:p>
            <a:r>
              <a:rPr lang="en-US" dirty="0" smtClean="0"/>
              <a:t>Off-campus programs, services and facilities are subject to Section 504 and the ADA.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76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Meant to ensure access to all educational opportunities even extracurricular, sports, housing, libraries, theater, clubs &amp; organizations, etc.</a:t>
            </a:r>
          </a:p>
          <a:p>
            <a:r>
              <a:rPr lang="en-US" dirty="0" smtClean="0"/>
              <a:t>Reasonable accommodations must be considered on a case-by-case basis.  Rarely if ever does any one category of disabilities require the same exact accommodations for everyone with that 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97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Reasonable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Auxiliary Aids </a:t>
            </a:r>
            <a:r>
              <a:rPr lang="en-US" dirty="0" smtClean="0"/>
              <a:t>include but are not limited to: taped or electronic texts, sign language interpreters, readers, note takers, assistive listening devices, closed captioned decoders, large print or braille materials, copies of Power Points or visual overheads, etc.</a:t>
            </a:r>
          </a:p>
          <a:p>
            <a:r>
              <a:rPr lang="en-US" b="1" dirty="0" smtClean="0"/>
              <a:t>Not required by law:</a:t>
            </a:r>
            <a:r>
              <a:rPr lang="en-US" dirty="0" smtClean="0"/>
              <a:t> Tutors, personal care attendants, individually prescribed devices like wheelchairs or hearing aids, readers for personal mail, etc.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56783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(Un) Reasonable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want to take the 2 tests I failed before I got registered with the Disabilities Office</a:t>
            </a:r>
          </a:p>
          <a:p>
            <a:r>
              <a:rPr lang="en-US" dirty="0" smtClean="0"/>
              <a:t>Please waive the ???___Program requirement from my program because I’m terrible at___??</a:t>
            </a:r>
          </a:p>
          <a:p>
            <a:r>
              <a:rPr lang="en-US" dirty="0" smtClean="0"/>
              <a:t>I need the professors notes b/c….</a:t>
            </a:r>
          </a:p>
          <a:p>
            <a:r>
              <a:rPr lang="en-US" dirty="0" smtClean="0"/>
              <a:t>I missed 15 classes due to my health and the professor has an attendance policy</a:t>
            </a:r>
          </a:p>
          <a:p>
            <a:r>
              <a:rPr lang="en-US" dirty="0" smtClean="0"/>
              <a:t>I need someone to empty my catheter at 12:00 every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217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Pointers and Observations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Reasonable is measured by what is reasonable to all of us</a:t>
            </a:r>
          </a:p>
          <a:p>
            <a:r>
              <a:rPr lang="en-US" dirty="0" smtClean="0"/>
              <a:t>You can never fail by going the extra mile.  We do want students to succeed even if that means giving them the benefit of the doubt</a:t>
            </a:r>
          </a:p>
          <a:p>
            <a:r>
              <a:rPr lang="en-US" dirty="0" smtClean="0"/>
              <a:t>It is not reasonable to assume that because an accommodation costs a lot of $$$ that it can be automatically ruled out</a:t>
            </a:r>
          </a:p>
          <a:p>
            <a:r>
              <a:rPr lang="en-US" dirty="0" smtClean="0"/>
              <a:t>Sometimes lo-tech, sometimes high tech</a:t>
            </a:r>
          </a:p>
          <a:p>
            <a:r>
              <a:rPr lang="en-US" dirty="0" smtClean="0"/>
              <a:t>Never say “Never”</a:t>
            </a:r>
          </a:p>
          <a:p>
            <a:r>
              <a:rPr lang="en-US" dirty="0" smtClean="0"/>
              <a:t>Keep a paper trail </a:t>
            </a:r>
          </a:p>
          <a:p>
            <a:r>
              <a:rPr lang="en-US" dirty="0" smtClean="0"/>
              <a:t>Do not hold students with psychiatric disabilities to a higher standard for withdrawal and </a:t>
            </a:r>
            <a:r>
              <a:rPr lang="en-US" dirty="0" smtClean="0"/>
              <a:t>reentry</a:t>
            </a:r>
          </a:p>
          <a:p>
            <a:r>
              <a:rPr lang="en-US" dirty="0" smtClean="0"/>
              <a:t>It is up to the student if he/she wants to disclose the nature of the disability.  Some types of disabilities may be more apparent that others.  It is important </a:t>
            </a:r>
            <a:r>
              <a:rPr lang="en-US" smtClean="0"/>
              <a:t>to invite students </a:t>
            </a:r>
            <a:r>
              <a:rPr lang="en-US" dirty="0" smtClean="0"/>
              <a:t>with accommodation plans to talk with you about how he/she learns best. </a:t>
            </a:r>
            <a:r>
              <a:rPr lang="en-US" dirty="0" smtClean="0"/>
              <a:t>Any concerns you have about academic accommodations should be discussed with me not the student. 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536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Grievance &amp; Compliance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All complaints should initially be handled at the local level with due process See- grievance policy </a:t>
            </a:r>
            <a:r>
              <a:rPr lang="en-US" dirty="0" smtClean="0">
                <a:hlinkClick r:id="rId2"/>
              </a:rPr>
              <a:t>www.sunyit.edu/disability_services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Parties involved in resolution can be Professor to Department Chair to Vice President</a:t>
            </a:r>
          </a:p>
          <a:p>
            <a:r>
              <a:rPr lang="en-US" dirty="0" smtClean="0"/>
              <a:t>Perhaps Conflict Resolution, Affirmative Action or an ADA Compliance Committee</a:t>
            </a:r>
          </a:p>
          <a:p>
            <a:r>
              <a:rPr lang="en-US" dirty="0" smtClean="0"/>
              <a:t>1. Once complaint leaves college/university it can go to the NYS Human Rights Commission or the Office of Civil Rights (OCR)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644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OCR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1- Complaint or random audit begins</a:t>
            </a:r>
          </a:p>
          <a:p>
            <a:r>
              <a:rPr lang="en-US" dirty="0" smtClean="0"/>
              <a:t>Step 2- Information request</a:t>
            </a:r>
          </a:p>
          <a:p>
            <a:r>
              <a:rPr lang="en-US" dirty="0" smtClean="0"/>
              <a:t>Step 3- Telephone Investigation</a:t>
            </a:r>
          </a:p>
          <a:p>
            <a:r>
              <a:rPr lang="en-US" dirty="0" smtClean="0"/>
              <a:t>Step 4- Witness interviews/Campus Visit</a:t>
            </a:r>
          </a:p>
          <a:p>
            <a:r>
              <a:rPr lang="en-US" dirty="0" smtClean="0"/>
              <a:t>Step 5- Determination Letter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96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8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92197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9928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Governing Statutes</a:t>
            </a:r>
          </a:p>
          <a:p>
            <a:r>
              <a:rPr lang="en-US" dirty="0" smtClean="0"/>
              <a:t>The Reasonable Accommodation Process</a:t>
            </a:r>
          </a:p>
          <a:p>
            <a:r>
              <a:rPr lang="en-US" dirty="0" smtClean="0"/>
              <a:t>Practical Observations &amp; Pointers</a:t>
            </a:r>
          </a:p>
          <a:p>
            <a:r>
              <a:rPr lang="en-US" dirty="0" smtClean="0"/>
              <a:t>The Grievance and Compliance Process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089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857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11323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829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9299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5342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5103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736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2887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692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467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Governing Statutes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Americans with Disabilities Act (ADA)</a:t>
            </a:r>
          </a:p>
          <a:p>
            <a:r>
              <a:rPr lang="en-US" dirty="0" smtClean="0"/>
              <a:t>1. Title II applies to public colleges and universities</a:t>
            </a:r>
          </a:p>
          <a:p>
            <a:r>
              <a:rPr lang="en-US" dirty="0" smtClean="0"/>
              <a:t>2. Title III applies to public accommodations</a:t>
            </a:r>
          </a:p>
          <a:p>
            <a:r>
              <a:rPr lang="en-US" dirty="0" smtClean="0"/>
              <a:t>Rehabilitation Act of 1973</a:t>
            </a:r>
          </a:p>
          <a:p>
            <a:r>
              <a:rPr lang="en-US" dirty="0" smtClean="0"/>
              <a:t>1. Applies to programs and activities that receive federal funding</a:t>
            </a:r>
          </a:p>
          <a:p>
            <a:r>
              <a:rPr lang="en-US" dirty="0" smtClean="0"/>
              <a:t>New York Human Rights Laws</a:t>
            </a:r>
          </a:p>
          <a:p>
            <a:r>
              <a:rPr lang="en-US" dirty="0" smtClean="0"/>
              <a:t>HUD/Fair Housing Amendment Act of 1988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461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ADA (1990)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is covered under the ADA?</a:t>
            </a:r>
          </a:p>
          <a:p>
            <a:r>
              <a:rPr lang="en-US" dirty="0" smtClean="0"/>
              <a:t>1. Qualified individuals with disabilities</a:t>
            </a:r>
          </a:p>
          <a:p>
            <a:r>
              <a:rPr lang="en-US" dirty="0" smtClean="0"/>
              <a:t>2. Disability is defined as a physical or mental impairment that “substantially limits” one or more major life activities</a:t>
            </a:r>
          </a:p>
          <a:p>
            <a:r>
              <a:rPr lang="en-US" dirty="0" smtClean="0"/>
              <a:t>3. Individuals with a record of such impairment</a:t>
            </a:r>
          </a:p>
          <a:p>
            <a:r>
              <a:rPr lang="en-US" dirty="0" smtClean="0"/>
              <a:t>4. Individuals regarded as having said impairment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536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Rehabilitation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Defines disability as a physical, mental, or medical impairment resulting from anatomical, physiological, genetic, or neurological conditions which prevent the exercise of normal bodily function or is demonstrated by medically accepted clinical or laboratory diagnostic techniques</a:t>
            </a:r>
          </a:p>
          <a:p>
            <a:r>
              <a:rPr lang="en-US" dirty="0" smtClean="0"/>
              <a:t>A record of such an impairment</a:t>
            </a:r>
          </a:p>
          <a:p>
            <a:r>
              <a:rPr lang="en-US" dirty="0" smtClean="0"/>
              <a:t>A condition regarded by others as such an impairment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02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Accommodation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College and universities need to have written, widely distributed policy on Reasonable Accommodation Process available in hard copy, in alternative format and on the college’s website</a:t>
            </a:r>
          </a:p>
          <a:p>
            <a:r>
              <a:rPr lang="en-US" dirty="0" smtClean="0"/>
              <a:t>Step #1 Notice of disability/or need for accommodation to institution either written or verbal</a:t>
            </a:r>
          </a:p>
          <a:p>
            <a:r>
              <a:rPr lang="en-US" dirty="0" smtClean="0"/>
              <a:t>Step #2 “registration process”  Acquires documentation from a licensed professional familiar with case and registers w/institution</a:t>
            </a:r>
          </a:p>
          <a:p>
            <a:r>
              <a:rPr lang="en-US" dirty="0" smtClean="0"/>
              <a:t>Step #3 Accommodation assessment by the </a:t>
            </a:r>
            <a:r>
              <a:rPr lang="en-US" dirty="0" smtClean="0"/>
              <a:t>DSC.  </a:t>
            </a:r>
            <a:r>
              <a:rPr lang="en-US" dirty="0" smtClean="0"/>
              <a:t>Can be done in collaboration with student, faculty, parents, or health care providers.</a:t>
            </a:r>
          </a:p>
          <a:p>
            <a:r>
              <a:rPr lang="en-US" dirty="0" smtClean="0"/>
              <a:t>Step #4 Letter from </a:t>
            </a:r>
            <a:r>
              <a:rPr lang="en-US" dirty="0" smtClean="0"/>
              <a:t>DSC </a:t>
            </a:r>
            <a:r>
              <a:rPr lang="en-US" dirty="0" smtClean="0"/>
              <a:t>to faculty given to student to share with faculty/ or sent to faculty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Notice of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on the part of the student</a:t>
            </a:r>
          </a:p>
          <a:p>
            <a:r>
              <a:rPr lang="en-US" dirty="0" smtClean="0"/>
              <a:t>Onus is on the student to self-identify to start accommodation process</a:t>
            </a:r>
          </a:p>
          <a:p>
            <a:r>
              <a:rPr lang="en-US" dirty="0" smtClean="0"/>
              <a:t>Faculty and Staff should refer students seeking accommodation to Disability Services Office </a:t>
            </a:r>
            <a:r>
              <a:rPr lang="en-US" dirty="0" err="1" smtClean="0"/>
              <a:t>Kunsela</a:t>
            </a:r>
            <a:r>
              <a:rPr lang="en-US" dirty="0" smtClean="0"/>
              <a:t> Hall Suite B101  Office B105</a:t>
            </a:r>
          </a:p>
          <a:p>
            <a:r>
              <a:rPr lang="en-US" dirty="0" smtClean="0"/>
              <a:t>Obligation of institution begins at time of notification.  *It is not retroactive*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35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of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Reasonable requirements may be set by the institution</a:t>
            </a:r>
          </a:p>
          <a:p>
            <a:r>
              <a:rPr lang="en-US" dirty="0" smtClean="0"/>
              <a:t>May require documentation by a licensed professional</a:t>
            </a:r>
          </a:p>
          <a:p>
            <a:r>
              <a:rPr lang="en-US" dirty="0" smtClean="0"/>
              <a:t>Should include: 1) Current diagnosis(</a:t>
            </a:r>
            <a:r>
              <a:rPr lang="en-US" dirty="0" err="1" smtClean="0"/>
              <a:t>es</a:t>
            </a:r>
            <a:r>
              <a:rPr lang="en-US" dirty="0" smtClean="0"/>
              <a:t>) 2) Date of diagnosis 3) How the diagnosis was reached (tests, lab work etc.) 4) How disability affects a major life activity 5) How disability effects academic performance</a:t>
            </a:r>
          </a:p>
          <a:p>
            <a:r>
              <a:rPr lang="en-US" dirty="0" smtClean="0"/>
              <a:t>Expense must be borne by the student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392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is an interactive process</a:t>
            </a:r>
          </a:p>
          <a:p>
            <a:r>
              <a:rPr lang="en-US" dirty="0" smtClean="0"/>
              <a:t>Takes into consideration the student’s preference, the opinion of the healthcare provider, the effectiveness of the accommodation, options at particular institutions for providing a particular accommodation</a:t>
            </a:r>
          </a:p>
          <a:p>
            <a:r>
              <a:rPr lang="en-US" dirty="0" smtClean="0"/>
              <a:t>There is no requirement to waive the essential program requirements</a:t>
            </a:r>
          </a:p>
          <a:p>
            <a:r>
              <a:rPr lang="en-US" dirty="0" smtClean="0"/>
              <a:t>Ultimately the DSC determines the final manner in which an accommodation is provided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332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1026</Words>
  <Application>Microsoft Office PowerPoint</Application>
  <PresentationFormat>On-screen Show (4:3)</PresentationFormat>
  <Paragraphs>128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What Faculty and Staff Need to Know About Students with Disabilities</vt:lpstr>
      <vt:lpstr>Session Overview</vt:lpstr>
      <vt:lpstr>Governing Statutes</vt:lpstr>
      <vt:lpstr>The ADA (1990)</vt:lpstr>
      <vt:lpstr>The Rehabilitation Act</vt:lpstr>
      <vt:lpstr>The Accommodation Process</vt:lpstr>
      <vt:lpstr>Notice of Disability</vt:lpstr>
      <vt:lpstr>Documentation of Disability</vt:lpstr>
      <vt:lpstr>Determining Accommodations</vt:lpstr>
      <vt:lpstr>**Reasonable Accommodations**</vt:lpstr>
      <vt:lpstr>Accommodations</vt:lpstr>
      <vt:lpstr>Reasonable Accommodations</vt:lpstr>
      <vt:lpstr>(Un) Reasonable Accommodations</vt:lpstr>
      <vt:lpstr>Pointers and Observations </vt:lpstr>
      <vt:lpstr>The Grievance &amp; Compliance Process</vt:lpstr>
      <vt:lpstr>OCR Process</vt:lpstr>
      <vt:lpstr>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Faculty and Staff Need to Know About Students with Disabilities</dc:title>
  <dc:creator>technician</dc:creator>
  <cp:lastModifiedBy>technician</cp:lastModifiedBy>
  <cp:revision>20</cp:revision>
  <cp:lastPrinted>2013-08-13T16:19:03Z</cp:lastPrinted>
  <dcterms:created xsi:type="dcterms:W3CDTF">2013-08-13T13:27:18Z</dcterms:created>
  <dcterms:modified xsi:type="dcterms:W3CDTF">2013-08-13T20:59:21Z</dcterms:modified>
</cp:coreProperties>
</file>