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handoutMasterIdLst>
    <p:handoutMasterId r:id="rId82"/>
  </p:handoutMasterIdLst>
  <p:sldIdLst>
    <p:sldId id="407" r:id="rId2"/>
    <p:sldId id="409" r:id="rId3"/>
    <p:sldId id="381" r:id="rId4"/>
    <p:sldId id="408" r:id="rId5"/>
    <p:sldId id="383" r:id="rId6"/>
    <p:sldId id="382" r:id="rId7"/>
    <p:sldId id="412" r:id="rId8"/>
    <p:sldId id="387" r:id="rId9"/>
    <p:sldId id="386" r:id="rId10"/>
    <p:sldId id="388" r:id="rId11"/>
    <p:sldId id="384" r:id="rId12"/>
    <p:sldId id="385" r:id="rId13"/>
    <p:sldId id="390" r:id="rId14"/>
    <p:sldId id="391" r:id="rId15"/>
    <p:sldId id="392" r:id="rId16"/>
    <p:sldId id="393" r:id="rId17"/>
    <p:sldId id="394" r:id="rId18"/>
    <p:sldId id="395" r:id="rId19"/>
    <p:sldId id="396" r:id="rId20"/>
    <p:sldId id="397" r:id="rId21"/>
    <p:sldId id="398" r:id="rId22"/>
    <p:sldId id="405" r:id="rId23"/>
    <p:sldId id="406" r:id="rId24"/>
    <p:sldId id="314" r:id="rId25"/>
    <p:sldId id="413" r:id="rId26"/>
    <p:sldId id="414" r:id="rId27"/>
    <p:sldId id="415" r:id="rId28"/>
    <p:sldId id="416" r:id="rId29"/>
    <p:sldId id="316" r:id="rId30"/>
    <p:sldId id="417" r:id="rId31"/>
    <p:sldId id="325" r:id="rId32"/>
    <p:sldId id="326" r:id="rId33"/>
    <p:sldId id="327" r:id="rId34"/>
    <p:sldId id="328" r:id="rId35"/>
    <p:sldId id="334" r:id="rId36"/>
    <p:sldId id="335" r:id="rId37"/>
    <p:sldId id="256" r:id="rId38"/>
    <p:sldId id="337" r:id="rId39"/>
    <p:sldId id="338" r:id="rId40"/>
    <p:sldId id="339" r:id="rId41"/>
    <p:sldId id="340" r:id="rId42"/>
    <p:sldId id="341" r:id="rId43"/>
    <p:sldId id="342" r:id="rId44"/>
    <p:sldId id="343" r:id="rId45"/>
    <p:sldId id="344" r:id="rId46"/>
    <p:sldId id="345" r:id="rId47"/>
    <p:sldId id="401" r:id="rId48"/>
    <p:sldId id="346" r:id="rId49"/>
    <p:sldId id="347" r:id="rId50"/>
    <p:sldId id="348" r:id="rId51"/>
    <p:sldId id="349" r:id="rId52"/>
    <p:sldId id="410" r:id="rId53"/>
    <p:sldId id="351" r:id="rId54"/>
    <p:sldId id="352" r:id="rId55"/>
    <p:sldId id="353" r:id="rId56"/>
    <p:sldId id="355" r:id="rId57"/>
    <p:sldId id="356" r:id="rId58"/>
    <p:sldId id="357" r:id="rId59"/>
    <p:sldId id="359" r:id="rId60"/>
    <p:sldId id="360" r:id="rId61"/>
    <p:sldId id="361" r:id="rId62"/>
    <p:sldId id="362" r:id="rId63"/>
    <p:sldId id="363" r:id="rId64"/>
    <p:sldId id="364" r:id="rId65"/>
    <p:sldId id="365" r:id="rId66"/>
    <p:sldId id="366" r:id="rId67"/>
    <p:sldId id="367" r:id="rId68"/>
    <p:sldId id="368" r:id="rId69"/>
    <p:sldId id="400" r:id="rId70"/>
    <p:sldId id="370" r:id="rId71"/>
    <p:sldId id="371" r:id="rId72"/>
    <p:sldId id="372" r:id="rId73"/>
    <p:sldId id="373" r:id="rId74"/>
    <p:sldId id="375" r:id="rId75"/>
    <p:sldId id="377" r:id="rId76"/>
    <p:sldId id="411" r:id="rId77"/>
    <p:sldId id="379" r:id="rId78"/>
    <p:sldId id="402" r:id="rId79"/>
    <p:sldId id="403" r:id="rId8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BABE5"/>
    <a:srgbClr val="002C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84154" autoAdjust="0"/>
  </p:normalViewPr>
  <p:slideViewPr>
    <p:cSldViewPr snapToGrid="0" snapToObjects="1" showGuides="1">
      <p:cViewPr varScale="1">
        <p:scale>
          <a:sx n="109" d="100"/>
          <a:sy n="109" d="100"/>
        </p:scale>
        <p:origin x="2520" y="192"/>
      </p:cViewPr>
      <p:guideLst>
        <p:guide orient="horz" pos="4207"/>
        <p:guide pos="2880"/>
      </p:guideLst>
    </p:cSldViewPr>
  </p:slideViewPr>
  <p:outlineViewPr>
    <p:cViewPr>
      <p:scale>
        <a:sx n="33" d="100"/>
        <a:sy n="33" d="100"/>
      </p:scale>
      <p:origin x="125" y="0"/>
    </p:cViewPr>
  </p:outlineViewPr>
  <p:notesTextViewPr>
    <p:cViewPr>
      <p:scale>
        <a:sx n="100" d="100"/>
        <a:sy n="100" d="100"/>
      </p:scale>
      <p:origin x="0" y="0"/>
    </p:cViewPr>
  </p:notesTextViewPr>
  <p:notesViewPr>
    <p:cSldViewPr snapToGrid="0" snapToObjects="1">
      <p:cViewPr varScale="1">
        <p:scale>
          <a:sx n="56" d="100"/>
          <a:sy n="56" d="100"/>
        </p:scale>
        <p:origin x="166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FF9A878-5837-46A9-98F8-3CEA146EF89D}" type="datetimeFigureOut">
              <a:rPr lang="en-US" smtClean="0"/>
              <a:t>6/12/19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CB2E9D6-4909-4A86-817F-B2708FD919A2}" type="slidenum">
              <a:rPr lang="en-US" smtClean="0"/>
              <a:t>‹#›</a:t>
            </a:fld>
            <a:endParaRPr lang="en-US"/>
          </a:p>
        </p:txBody>
      </p:sp>
    </p:spTree>
    <p:extLst>
      <p:ext uri="{BB962C8B-B14F-4D97-AF65-F5344CB8AC3E}">
        <p14:creationId xmlns:p14="http://schemas.microsoft.com/office/powerpoint/2010/main" val="69057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2B025F3-CC1D-4894-B346-F13D216A552F}" type="datetimeFigureOut">
              <a:rPr lang="en-US" smtClean="0"/>
              <a:t>6/12/19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05D2B59-D652-4CA1-9FE0-074ECDA43D72}" type="slidenum">
              <a:rPr lang="en-US" smtClean="0"/>
              <a:t>‹#›</a:t>
            </a:fld>
            <a:endParaRPr lang="en-US" dirty="0"/>
          </a:p>
        </p:txBody>
      </p:sp>
    </p:spTree>
    <p:extLst>
      <p:ext uri="{BB962C8B-B14F-4D97-AF65-F5344CB8AC3E}">
        <p14:creationId xmlns:p14="http://schemas.microsoft.com/office/powerpoint/2010/main" val="289889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2B59-D652-4CA1-9FE0-074ECDA43D72}" type="slidenum">
              <a:rPr lang="en-US" smtClean="0"/>
              <a:t>14</a:t>
            </a:fld>
            <a:endParaRPr lang="en-US" dirty="0"/>
          </a:p>
        </p:txBody>
      </p:sp>
    </p:spTree>
    <p:extLst>
      <p:ext uri="{BB962C8B-B14F-4D97-AF65-F5344CB8AC3E}">
        <p14:creationId xmlns:p14="http://schemas.microsoft.com/office/powerpoint/2010/main" val="344747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pPr defTabSz="962482"/>
            <a:fld id="{C86AA4C1-BB5D-451B-8DAB-7F09B8024B15}" type="slidenum">
              <a:rPr lang="en-US" smtClean="0">
                <a:solidFill>
                  <a:prstClr val="black"/>
                </a:solidFill>
              </a:rPr>
              <a:pPr defTabSz="962482"/>
              <a:t>44</a:t>
            </a:fld>
            <a:endParaRPr lang="en-US" dirty="0">
              <a:solidFill>
                <a:prstClr val="black"/>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w="9525"/>
        </p:spPr>
        <p:txBody>
          <a:bodyPr/>
          <a:lstStyle/>
          <a:p>
            <a:r>
              <a:rPr lang="en-US" dirty="0"/>
              <a:t>Communicate that there</a:t>
            </a:r>
            <a:r>
              <a:rPr lang="en-US" baseline="0" dirty="0"/>
              <a:t> is a difference in Site Emergency protocols from CNSE and SUNY Campus.</a:t>
            </a:r>
          </a:p>
          <a:p>
            <a:r>
              <a:rPr lang="en-US" baseline="0" dirty="0"/>
              <a:t>More importantly the contact emergency number–</a:t>
            </a:r>
          </a:p>
          <a:p>
            <a:r>
              <a:rPr lang="en-US" baseline="0" dirty="0"/>
              <a:t>Store the number in your cell phone “ICE” for quick easy access in case of an emergency.</a:t>
            </a:r>
          </a:p>
        </p:txBody>
      </p:sp>
    </p:spTree>
    <p:extLst>
      <p:ext uri="{BB962C8B-B14F-4D97-AF65-F5344CB8AC3E}">
        <p14:creationId xmlns:p14="http://schemas.microsoft.com/office/powerpoint/2010/main" val="391154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pPr defTabSz="962482"/>
            <a:fld id="{C189E110-53C5-46FD-BA47-9C7B7AEEF8F2}" type="slidenum">
              <a:rPr lang="en-US" smtClean="0">
                <a:solidFill>
                  <a:prstClr val="black"/>
                </a:solidFill>
              </a:rPr>
              <a:pPr defTabSz="962482"/>
              <a:t>45</a:t>
            </a:fld>
            <a:endParaRPr lang="en-US" dirty="0">
              <a:solidFill>
                <a:prstClr val="black"/>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6286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pPr defTabSz="962482"/>
            <a:fld id="{0A1D49D9-739F-4801-BD34-75F2585988F6}" type="slidenum">
              <a:rPr lang="en-US" smtClean="0">
                <a:solidFill>
                  <a:prstClr val="black"/>
                </a:solidFill>
              </a:rPr>
              <a:pPr defTabSz="962482"/>
              <a:t>46</a:t>
            </a:fld>
            <a:endParaRPr lang="en-US" dirty="0">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w="9525"/>
        </p:spPr>
        <p:txBody>
          <a:bodyPr/>
          <a:lstStyle/>
          <a:p>
            <a:r>
              <a:rPr lang="en-US" dirty="0"/>
              <a:t>Repeat</a:t>
            </a:r>
            <a:r>
              <a:rPr lang="en-US" baseline="0" dirty="0"/>
              <a:t> the information to ensure understanding of the Gas Alarm protocol ( exit to Rotunda) versus the Fire ( exit outdoors)</a:t>
            </a:r>
            <a:endParaRPr lang="en-US" dirty="0"/>
          </a:p>
        </p:txBody>
      </p:sp>
    </p:spTree>
    <p:extLst>
      <p:ext uri="{BB962C8B-B14F-4D97-AF65-F5344CB8AC3E}">
        <p14:creationId xmlns:p14="http://schemas.microsoft.com/office/powerpoint/2010/main" val="38631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pPr defTabSz="962482"/>
            <a:fld id="{4C716CE5-E5AD-483C-8110-886495DF4B3B}" type="slidenum">
              <a:rPr lang="en-US" smtClean="0">
                <a:solidFill>
                  <a:prstClr val="black"/>
                </a:solidFill>
              </a:rPr>
              <a:pPr defTabSz="962482"/>
              <a:t>48</a:t>
            </a:fld>
            <a:endParaRPr lang="en-US" dirty="0">
              <a:solidFill>
                <a:prstClr val="black"/>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w="9525"/>
        </p:spPr>
        <p:txBody>
          <a:bodyPr/>
          <a:lstStyle/>
          <a:p>
            <a:r>
              <a:rPr lang="en-US" dirty="0"/>
              <a:t>Repeat</a:t>
            </a:r>
            <a:r>
              <a:rPr lang="en-US" baseline="0" dirty="0"/>
              <a:t> exit protocols for Gas and Fire</a:t>
            </a:r>
            <a:endParaRPr lang="en-US" dirty="0"/>
          </a:p>
        </p:txBody>
      </p:sp>
    </p:spTree>
    <p:extLst>
      <p:ext uri="{BB962C8B-B14F-4D97-AF65-F5344CB8AC3E}">
        <p14:creationId xmlns:p14="http://schemas.microsoft.com/office/powerpoint/2010/main" val="90571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76E3D-F08D-4559-B895-3D4F1C287789}" type="slidenum">
              <a:rPr lang="en-US" smtClean="0"/>
              <a:t>50</a:t>
            </a:fld>
            <a:endParaRPr lang="en-US" dirty="0"/>
          </a:p>
        </p:txBody>
      </p:sp>
    </p:spTree>
    <p:extLst>
      <p:ext uri="{BB962C8B-B14F-4D97-AF65-F5344CB8AC3E}">
        <p14:creationId xmlns:p14="http://schemas.microsoft.com/office/powerpoint/2010/main" val="102503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pPr defTabSz="962482"/>
            <a:fld id="{5B614BFF-F0B9-49CB-99DD-76F7E65894F1}" type="slidenum">
              <a:rPr lang="en-US" smtClean="0">
                <a:solidFill>
                  <a:prstClr val="black"/>
                </a:solidFill>
              </a:rPr>
              <a:pPr defTabSz="962482"/>
              <a:t>51</a:t>
            </a:fld>
            <a:endParaRPr lang="en-US" dirty="0">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w="9525"/>
        </p:spPr>
        <p:txBody>
          <a:bodyPr/>
          <a:lstStyle/>
          <a:p>
            <a:r>
              <a:rPr lang="en-US" dirty="0"/>
              <a:t>Do not</a:t>
            </a:r>
            <a:r>
              <a:rPr lang="en-US" baseline="0" dirty="0"/>
              <a:t> delay- reporting means just that – report it– and incident or injury at first may not seem significant or serious at first – but just reporting will help in getting understanding and information if it does escalate or if similar trends exist.</a:t>
            </a:r>
          </a:p>
          <a:p>
            <a:endParaRPr lang="en-US" baseline="0" dirty="0"/>
          </a:p>
          <a:p>
            <a:endParaRPr lang="en-US" dirty="0"/>
          </a:p>
        </p:txBody>
      </p:sp>
    </p:spTree>
    <p:extLst>
      <p:ext uri="{BB962C8B-B14F-4D97-AF65-F5344CB8AC3E}">
        <p14:creationId xmlns:p14="http://schemas.microsoft.com/office/powerpoint/2010/main" val="73544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defTabSz="962482"/>
            <a:fld id="{E10134A4-4699-468C-BEEF-B05D1B1C9EC9}" type="slidenum">
              <a:rPr lang="en-US" smtClean="0">
                <a:solidFill>
                  <a:prstClr val="black"/>
                </a:solidFill>
              </a:rPr>
              <a:pPr defTabSz="962482"/>
              <a:t>53</a:t>
            </a:fld>
            <a:endParaRPr lang="en-US" dirty="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r>
              <a:rPr lang="en-US" dirty="0"/>
              <a:t>If needed go through the basic sections of the msds and why it is important</a:t>
            </a:r>
            <a:r>
              <a:rPr lang="en-US" baseline="0" dirty="0"/>
              <a:t> to be familiar with this document.</a:t>
            </a:r>
            <a:endParaRPr lang="en-US" dirty="0"/>
          </a:p>
        </p:txBody>
      </p:sp>
    </p:spTree>
    <p:extLst>
      <p:ext uri="{BB962C8B-B14F-4D97-AF65-F5344CB8AC3E}">
        <p14:creationId xmlns:p14="http://schemas.microsoft.com/office/powerpoint/2010/main" val="95129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defTabSz="962482"/>
            <a:fld id="{A5393FD4-635D-400A-AE58-0A2D47AD052C}" type="slidenum">
              <a:rPr lang="en-US" smtClean="0">
                <a:solidFill>
                  <a:prstClr val="black"/>
                </a:solidFill>
              </a:rPr>
              <a:pPr defTabSz="962482"/>
              <a:t>54</a:t>
            </a:fld>
            <a:endParaRPr lang="en-US" dirty="0">
              <a:solidFill>
                <a:prstClr val="black"/>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w="9525"/>
        </p:spPr>
        <p:txBody>
          <a:bodyPr/>
          <a:lstStyle/>
          <a:p>
            <a:r>
              <a:rPr lang="en-US" dirty="0"/>
              <a:t>Discuss the need to ensure proper labeling on</a:t>
            </a:r>
            <a:r>
              <a:rPr lang="en-US" baseline="0" dirty="0"/>
              <a:t> all containers</a:t>
            </a:r>
            <a:endParaRPr lang="en-US" dirty="0"/>
          </a:p>
        </p:txBody>
      </p:sp>
    </p:spTree>
    <p:extLst>
      <p:ext uri="{BB962C8B-B14F-4D97-AF65-F5344CB8AC3E}">
        <p14:creationId xmlns:p14="http://schemas.microsoft.com/office/powerpoint/2010/main" val="347342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62482"/>
            <a:fld id="{991D44F0-B4BF-4D78-9ABD-163E34C92F37}" type="slidenum">
              <a:rPr lang="en-US" smtClean="0">
                <a:solidFill>
                  <a:prstClr val="black"/>
                </a:solidFill>
              </a:rPr>
              <a:pPr defTabSz="962482"/>
              <a:t>55</a:t>
            </a:fld>
            <a:endParaRPr lang="en-US" dirty="0">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1873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2B59-D652-4CA1-9FE0-074ECDA43D72}" type="slidenum">
              <a:rPr lang="en-US" smtClean="0"/>
              <a:t>56</a:t>
            </a:fld>
            <a:endParaRPr lang="en-US" dirty="0"/>
          </a:p>
        </p:txBody>
      </p:sp>
    </p:spTree>
    <p:extLst>
      <p:ext uri="{BB962C8B-B14F-4D97-AF65-F5344CB8AC3E}">
        <p14:creationId xmlns:p14="http://schemas.microsoft.com/office/powerpoint/2010/main" val="28098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2B59-D652-4CA1-9FE0-074ECDA43D72}" type="slidenum">
              <a:rPr lang="en-US" smtClean="0"/>
              <a:t>22</a:t>
            </a:fld>
            <a:endParaRPr lang="en-US" dirty="0"/>
          </a:p>
        </p:txBody>
      </p:sp>
    </p:spTree>
    <p:extLst>
      <p:ext uri="{BB962C8B-B14F-4D97-AF65-F5344CB8AC3E}">
        <p14:creationId xmlns:p14="http://schemas.microsoft.com/office/powerpoint/2010/main" val="209791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2B59-D652-4CA1-9FE0-074ECDA43D72}" type="slidenum">
              <a:rPr lang="en-US" smtClean="0"/>
              <a:t>57</a:t>
            </a:fld>
            <a:endParaRPr lang="en-US" dirty="0"/>
          </a:p>
        </p:txBody>
      </p:sp>
    </p:spTree>
    <p:extLst>
      <p:ext uri="{BB962C8B-B14F-4D97-AF65-F5344CB8AC3E}">
        <p14:creationId xmlns:p14="http://schemas.microsoft.com/office/powerpoint/2010/main" val="55336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62482"/>
            <a:fld id="{E014D44F-26FA-4701-A462-E3B1F21D3A32}" type="slidenum">
              <a:rPr lang="en-US" smtClean="0">
                <a:solidFill>
                  <a:prstClr val="black"/>
                </a:solidFill>
              </a:rPr>
              <a:pPr defTabSz="962482"/>
              <a:t>60</a:t>
            </a:fld>
            <a:endParaRPr lang="en-US" dirty="0">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p:spPr>
        <p:txBody>
          <a:bodyPr/>
          <a:lstStyle/>
          <a:p>
            <a:r>
              <a:rPr lang="en-US" dirty="0"/>
              <a:t>Ask the class if they have seen or know of</a:t>
            </a:r>
            <a:r>
              <a:rPr lang="en-US" baseline="0" dirty="0"/>
              <a:t> instances of the above.</a:t>
            </a:r>
            <a:endParaRPr lang="en-US" dirty="0"/>
          </a:p>
        </p:txBody>
      </p:sp>
    </p:spTree>
    <p:extLst>
      <p:ext uri="{BB962C8B-B14F-4D97-AF65-F5344CB8AC3E}">
        <p14:creationId xmlns:p14="http://schemas.microsoft.com/office/powerpoint/2010/main" val="79702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62482"/>
            <a:fld id="{FF2B85EE-2B04-4D8D-A16C-821DD2E2D8E8}" type="slidenum">
              <a:rPr lang="en-US" smtClean="0">
                <a:solidFill>
                  <a:prstClr val="black"/>
                </a:solidFill>
              </a:rPr>
              <a:pPr defTabSz="962482"/>
              <a:t>61</a:t>
            </a:fld>
            <a:endParaRPr lang="en-US" dirty="0">
              <a:solidFill>
                <a:prstClr val="black"/>
              </a:solidFill>
            </a:endParaRPr>
          </a:p>
        </p:txBody>
      </p:sp>
      <p:sp>
        <p:nvSpPr>
          <p:cNvPr id="158723" name="Rectangle 2"/>
          <p:cNvSpPr>
            <a:spLocks noGrp="1" noRot="1" noChangeAspect="1" noChangeArrowheads="1" noTextEdit="1"/>
          </p:cNvSpPr>
          <p:nvPr>
            <p:ph type="sldImg"/>
          </p:nvPr>
        </p:nvSpPr>
        <p:spPr>
          <a:xfrm>
            <a:off x="1255713" y="717550"/>
            <a:ext cx="4805362" cy="3603625"/>
          </a:xfrm>
          <a:ln/>
        </p:spPr>
      </p:sp>
      <p:sp>
        <p:nvSpPr>
          <p:cNvPr id="158724" name="Rectangle 3"/>
          <p:cNvSpPr>
            <a:spLocks noGrp="1" noChangeArrowheads="1"/>
          </p:cNvSpPr>
          <p:nvPr>
            <p:ph type="body" idx="1"/>
          </p:nvPr>
        </p:nvSpPr>
        <p:spPr>
          <a:xfrm>
            <a:off x="977057" y="4560698"/>
            <a:ext cx="5361093" cy="4321618"/>
          </a:xfrm>
          <a:noFill/>
          <a:ln w="9525"/>
        </p:spPr>
        <p:txBody>
          <a:bodyPr/>
          <a:lstStyle/>
          <a:p>
            <a:r>
              <a:rPr lang="en-US" dirty="0"/>
              <a:t>Communicate the importance of knowing</a:t>
            </a:r>
            <a:r>
              <a:rPr lang="en-US" baseline="0" dirty="0"/>
              <a:t> what PPE is needed for the task.</a:t>
            </a:r>
          </a:p>
          <a:p>
            <a:pPr marL="180154" indent="-180154">
              <a:buFontTx/>
              <a:buChar char="-"/>
            </a:pPr>
            <a:r>
              <a:rPr lang="en-US" baseline="0" dirty="0"/>
              <a:t>Review the MSDS for basic PPE information</a:t>
            </a:r>
          </a:p>
          <a:p>
            <a:pPr marL="180154" indent="-180154">
              <a:buFontTx/>
              <a:buChar char="-"/>
            </a:pPr>
            <a:r>
              <a:rPr lang="en-US" baseline="0" dirty="0"/>
              <a:t>Ask your supervisor and or a CNSE EHS representative if you are unsure of what is needed.</a:t>
            </a:r>
            <a:endParaRPr lang="en-US" dirty="0"/>
          </a:p>
        </p:txBody>
      </p:sp>
    </p:spTree>
    <p:extLst>
      <p:ext uri="{BB962C8B-B14F-4D97-AF65-F5344CB8AC3E}">
        <p14:creationId xmlns:p14="http://schemas.microsoft.com/office/powerpoint/2010/main" val="359985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62482"/>
            <a:fld id="{BF6B8F6C-8D10-4045-98FD-52BD0F56C861}" type="slidenum">
              <a:rPr lang="en-US" smtClean="0">
                <a:solidFill>
                  <a:prstClr val="black"/>
                </a:solidFill>
              </a:rPr>
              <a:pPr defTabSz="962482"/>
              <a:t>62</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w="9525"/>
        </p:spPr>
        <p:txBody>
          <a:bodyPr/>
          <a:lstStyle/>
          <a:p>
            <a:r>
              <a:rPr lang="en-US" dirty="0"/>
              <a:t>To protect yourself from unexpected injury from a hazardous chemical, refer to the MSDS for that chemical. </a:t>
            </a:r>
          </a:p>
          <a:p>
            <a:r>
              <a:rPr lang="en-US" dirty="0"/>
              <a:t>It will list the signs and symptoms of chemical toxicity for both local and systemic reactions as well as the target organs and primary routes of entry. </a:t>
            </a:r>
          </a:p>
          <a:p>
            <a:r>
              <a:rPr lang="en-US" dirty="0"/>
              <a:t>Always use personal protective equipment and follow safety guidelines appropriate for the chemical.</a:t>
            </a:r>
          </a:p>
          <a:p>
            <a:r>
              <a:rPr lang="en-US" dirty="0"/>
              <a:t>And avoid relying on your memory or tips from co-workers: </a:t>
            </a:r>
          </a:p>
          <a:p>
            <a:r>
              <a:rPr lang="en-US" dirty="0"/>
              <a:t>Review the MSDS whenever you have the slightest doubt about the hazards</a:t>
            </a:r>
          </a:p>
          <a:p>
            <a:r>
              <a:rPr lang="en-US" dirty="0"/>
              <a:t>of any chemical.</a:t>
            </a:r>
          </a:p>
        </p:txBody>
      </p:sp>
    </p:spTree>
    <p:extLst>
      <p:ext uri="{BB962C8B-B14F-4D97-AF65-F5344CB8AC3E}">
        <p14:creationId xmlns:p14="http://schemas.microsoft.com/office/powerpoint/2010/main" val="1679324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pPr defTabSz="962482"/>
            <a:fld id="{87C3CBE7-70A5-4A82-B06C-6AC2D3FE977F}" type="slidenum">
              <a:rPr lang="en-US" smtClean="0">
                <a:solidFill>
                  <a:prstClr val="black"/>
                </a:solidFill>
              </a:rPr>
              <a:pPr defTabSz="962482"/>
              <a:t>63</a:t>
            </a:fld>
            <a:endParaRPr lang="en-US" dirty="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p:spPr>
        <p:txBody>
          <a:bodyPr/>
          <a:lstStyle/>
          <a:p>
            <a:r>
              <a:rPr lang="en-US" dirty="0"/>
              <a:t>Modesty</a:t>
            </a:r>
            <a:r>
              <a:rPr lang="en-US" baseline="0" dirty="0"/>
              <a:t> can be a concern – please re-enforce the importance to help others out in case of an emergency if it can be done without harm to you. Assist were needed.</a:t>
            </a:r>
          </a:p>
          <a:p>
            <a:endParaRPr lang="en-US" baseline="0" dirty="0"/>
          </a:p>
        </p:txBody>
      </p:sp>
    </p:spTree>
    <p:extLst>
      <p:ext uri="{BB962C8B-B14F-4D97-AF65-F5344CB8AC3E}">
        <p14:creationId xmlns:p14="http://schemas.microsoft.com/office/powerpoint/2010/main" val="71545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defTabSz="962482"/>
            <a:fld id="{B966AD66-5F75-4679-A268-E9B4B628DA3E}" type="slidenum">
              <a:rPr lang="en-US" smtClean="0">
                <a:solidFill>
                  <a:prstClr val="black"/>
                </a:solidFill>
              </a:rPr>
              <a:pPr defTabSz="962482"/>
              <a:t>64</a:t>
            </a:fld>
            <a:endParaRPr lang="en-US" dirty="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p:spPr>
        <p:txBody>
          <a:bodyPr/>
          <a:lstStyle/>
          <a:p>
            <a:pPr algn="just"/>
            <a:endParaRPr lang="en-US" dirty="0"/>
          </a:p>
        </p:txBody>
      </p:sp>
    </p:spTree>
    <p:extLst>
      <p:ext uri="{BB962C8B-B14F-4D97-AF65-F5344CB8AC3E}">
        <p14:creationId xmlns:p14="http://schemas.microsoft.com/office/powerpoint/2010/main" val="409163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defTabSz="962482"/>
            <a:fld id="{B966AD66-5F75-4679-A268-E9B4B628DA3E}" type="slidenum">
              <a:rPr lang="en-US" smtClean="0">
                <a:solidFill>
                  <a:prstClr val="black"/>
                </a:solidFill>
              </a:rPr>
              <a:pPr defTabSz="962482"/>
              <a:t>66</a:t>
            </a:fld>
            <a:endParaRPr lang="en-US" dirty="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p:spPr>
        <p:txBody>
          <a:bodyPr/>
          <a:lstStyle/>
          <a:p>
            <a:pPr algn="just"/>
            <a:endParaRPr lang="en-US" dirty="0"/>
          </a:p>
        </p:txBody>
      </p:sp>
    </p:spTree>
    <p:extLst>
      <p:ext uri="{BB962C8B-B14F-4D97-AF65-F5344CB8AC3E}">
        <p14:creationId xmlns:p14="http://schemas.microsoft.com/office/powerpoint/2010/main" val="2091551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pPr defTabSz="962482"/>
            <a:fld id="{B966AD66-5F75-4679-A268-E9B4B628DA3E}" type="slidenum">
              <a:rPr lang="en-US" smtClean="0">
                <a:solidFill>
                  <a:prstClr val="black"/>
                </a:solidFill>
              </a:rPr>
              <a:pPr defTabSz="962482"/>
              <a:t>67</a:t>
            </a:fld>
            <a:endParaRPr lang="en-US" dirty="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p:spPr>
        <p:txBody>
          <a:bodyPr/>
          <a:lstStyle/>
          <a:p>
            <a:pPr algn="just"/>
            <a:endParaRPr lang="en-US" dirty="0"/>
          </a:p>
        </p:txBody>
      </p:sp>
    </p:spTree>
    <p:extLst>
      <p:ext uri="{BB962C8B-B14F-4D97-AF65-F5344CB8AC3E}">
        <p14:creationId xmlns:p14="http://schemas.microsoft.com/office/powerpoint/2010/main" val="776828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62482"/>
            <a:fld id="{F0C72A82-8688-4533-B1FA-FE350A319337}" type="slidenum">
              <a:rPr lang="en-US" smtClean="0">
                <a:solidFill>
                  <a:prstClr val="black"/>
                </a:solidFill>
              </a:rPr>
              <a:pPr defTabSz="962482"/>
              <a:t>68</a:t>
            </a:fld>
            <a:endParaRPr lang="en-US" dirty="0">
              <a:solidFill>
                <a:prstClr val="black"/>
              </a:solidFill>
            </a:endParaRPr>
          </a:p>
        </p:txBody>
      </p:sp>
      <p:sp>
        <p:nvSpPr>
          <p:cNvPr id="193539" name="Rectangle 2"/>
          <p:cNvSpPr>
            <a:spLocks noGrp="1" noRot="1" noChangeAspect="1" noChangeArrowheads="1" noTextEdit="1"/>
          </p:cNvSpPr>
          <p:nvPr>
            <p:ph type="sldImg"/>
          </p:nvPr>
        </p:nvSpPr>
        <p:spPr>
          <a:xfrm>
            <a:off x="1257300" y="719138"/>
            <a:ext cx="4802188" cy="3602037"/>
          </a:xfrm>
          <a:ln/>
        </p:spPr>
      </p:sp>
      <p:sp>
        <p:nvSpPr>
          <p:cNvPr id="193540" name="Rectangle 3"/>
          <p:cNvSpPr>
            <a:spLocks noGrp="1" noChangeArrowheads="1"/>
          </p:cNvSpPr>
          <p:nvPr>
            <p:ph type="body" idx="1"/>
          </p:nvPr>
        </p:nvSpPr>
        <p:spPr>
          <a:xfrm>
            <a:off x="977057" y="4557377"/>
            <a:ext cx="5361093" cy="4323279"/>
          </a:xfrm>
          <a:noFill/>
          <a:ln w="9525"/>
        </p:spPr>
        <p:txBody>
          <a:bodyPr/>
          <a:lstStyle/>
          <a:p>
            <a:endParaRPr lang="en-US" sz="1800" dirty="0">
              <a:solidFill>
                <a:schemeClr val="hlink"/>
              </a:solidFill>
            </a:endParaRPr>
          </a:p>
          <a:p>
            <a:endParaRPr lang="en-US" sz="1800" b="1" u="sng" dirty="0">
              <a:solidFill>
                <a:schemeClr val="hlink"/>
              </a:solidFill>
            </a:endParaRPr>
          </a:p>
          <a:p>
            <a:r>
              <a:rPr lang="en-US" sz="1800" b="1" u="sng" dirty="0">
                <a:solidFill>
                  <a:schemeClr val="hlink"/>
                </a:solidFill>
              </a:rPr>
              <a:t>Instructors Notes</a:t>
            </a:r>
            <a:endParaRPr lang="en-US" sz="1800" dirty="0"/>
          </a:p>
          <a:p>
            <a:endParaRPr lang="en-US" sz="1800" dirty="0"/>
          </a:p>
          <a:p>
            <a:r>
              <a:rPr lang="en-US" sz="1800" dirty="0"/>
              <a:t>Begin with Video … Re-enforce message!</a:t>
            </a:r>
          </a:p>
          <a:p>
            <a:r>
              <a:rPr lang="en-US" sz="1800" dirty="0"/>
              <a:t>? What was the message</a:t>
            </a:r>
          </a:p>
          <a:p>
            <a:r>
              <a:rPr lang="en-US" sz="1800" dirty="0"/>
              <a:t>? What is Hi Voltage? …</a:t>
            </a:r>
          </a:p>
          <a:p>
            <a:endParaRPr lang="en-US" sz="1800" dirty="0"/>
          </a:p>
          <a:p>
            <a:r>
              <a:rPr lang="en-US" sz="1800" dirty="0"/>
              <a:t>Review OSHA Regs on QEW!</a:t>
            </a:r>
          </a:p>
          <a:p>
            <a:r>
              <a:rPr lang="en-US" sz="1800" dirty="0"/>
              <a:t>? Who has been shocked</a:t>
            </a:r>
          </a:p>
        </p:txBody>
      </p:sp>
    </p:spTree>
    <p:extLst>
      <p:ext uri="{BB962C8B-B14F-4D97-AF65-F5344CB8AC3E}">
        <p14:creationId xmlns:p14="http://schemas.microsoft.com/office/powerpoint/2010/main" val="2024748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62482"/>
            <a:fld id="{F0C72A82-8688-4533-B1FA-FE350A319337}" type="slidenum">
              <a:rPr lang="en-US" smtClean="0">
                <a:solidFill>
                  <a:prstClr val="black"/>
                </a:solidFill>
              </a:rPr>
              <a:pPr defTabSz="962482"/>
              <a:t>70</a:t>
            </a:fld>
            <a:endParaRPr lang="en-US" dirty="0">
              <a:solidFill>
                <a:prstClr val="black"/>
              </a:solidFill>
            </a:endParaRPr>
          </a:p>
        </p:txBody>
      </p:sp>
      <p:sp>
        <p:nvSpPr>
          <p:cNvPr id="193539" name="Rectangle 2"/>
          <p:cNvSpPr>
            <a:spLocks noGrp="1" noRot="1" noChangeAspect="1" noChangeArrowheads="1" noTextEdit="1"/>
          </p:cNvSpPr>
          <p:nvPr>
            <p:ph type="sldImg"/>
          </p:nvPr>
        </p:nvSpPr>
        <p:spPr>
          <a:xfrm>
            <a:off x="1257300" y="719138"/>
            <a:ext cx="4802188" cy="3602037"/>
          </a:xfrm>
          <a:ln/>
        </p:spPr>
      </p:sp>
      <p:sp>
        <p:nvSpPr>
          <p:cNvPr id="193540" name="Rectangle 3"/>
          <p:cNvSpPr>
            <a:spLocks noGrp="1" noChangeArrowheads="1"/>
          </p:cNvSpPr>
          <p:nvPr>
            <p:ph type="body" idx="1"/>
          </p:nvPr>
        </p:nvSpPr>
        <p:spPr>
          <a:xfrm>
            <a:off x="977057" y="4557377"/>
            <a:ext cx="5361093" cy="4323279"/>
          </a:xfrm>
          <a:noFill/>
          <a:ln w="9525"/>
        </p:spPr>
        <p:txBody>
          <a:bodyPr/>
          <a:lstStyle/>
          <a:p>
            <a:r>
              <a:rPr lang="en-US" sz="1800" dirty="0">
                <a:solidFill>
                  <a:schemeClr val="hlink"/>
                </a:solidFill>
              </a:rPr>
              <a:t>Emphasize to not daisy chain electrical cords- do they know what a daisy chain is.</a:t>
            </a:r>
          </a:p>
          <a:p>
            <a:r>
              <a:rPr lang="en-US" sz="1800" dirty="0">
                <a:solidFill>
                  <a:schemeClr val="hlink"/>
                </a:solidFill>
              </a:rPr>
              <a:t>Are area electrical cords in good condition?</a:t>
            </a:r>
          </a:p>
          <a:p>
            <a:endParaRPr lang="en-US" sz="1800" dirty="0">
              <a:solidFill>
                <a:schemeClr val="hlink"/>
              </a:solidFill>
            </a:endParaRPr>
          </a:p>
          <a:p>
            <a:endParaRPr lang="en-US" sz="1800" b="1" u="sng" dirty="0">
              <a:solidFill>
                <a:schemeClr val="hlink"/>
              </a:solidFill>
            </a:endParaRPr>
          </a:p>
          <a:p>
            <a:r>
              <a:rPr lang="en-US" sz="1800" b="1" u="sng" dirty="0">
                <a:solidFill>
                  <a:schemeClr val="hlink"/>
                </a:solidFill>
              </a:rPr>
              <a:t>Instructors Notes</a:t>
            </a:r>
            <a:endParaRPr lang="en-US" sz="1800" dirty="0"/>
          </a:p>
          <a:p>
            <a:endParaRPr lang="en-US" sz="1800" dirty="0"/>
          </a:p>
          <a:p>
            <a:r>
              <a:rPr lang="en-US" sz="1800" dirty="0"/>
              <a:t>Begin with Video … Re-enforce message!</a:t>
            </a:r>
          </a:p>
          <a:p>
            <a:r>
              <a:rPr lang="en-US" sz="1800" dirty="0"/>
              <a:t>? What was the message</a:t>
            </a:r>
          </a:p>
          <a:p>
            <a:r>
              <a:rPr lang="en-US" sz="1800" dirty="0"/>
              <a:t>? What is Hi Voltage? …</a:t>
            </a:r>
          </a:p>
          <a:p>
            <a:endParaRPr lang="en-US" sz="1800" dirty="0"/>
          </a:p>
          <a:p>
            <a:r>
              <a:rPr lang="en-US" sz="1800" dirty="0"/>
              <a:t>Review OSHA Regs on QEW!</a:t>
            </a:r>
          </a:p>
          <a:p>
            <a:r>
              <a:rPr lang="en-US" sz="1800" dirty="0"/>
              <a:t>? Who has been shocked</a:t>
            </a:r>
          </a:p>
        </p:txBody>
      </p:sp>
    </p:spTree>
    <p:extLst>
      <p:ext uri="{BB962C8B-B14F-4D97-AF65-F5344CB8AC3E}">
        <p14:creationId xmlns:p14="http://schemas.microsoft.com/office/powerpoint/2010/main" val="160229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2B59-D652-4CA1-9FE0-074ECDA43D72}" type="slidenum">
              <a:rPr lang="en-US" smtClean="0"/>
              <a:t>30</a:t>
            </a:fld>
            <a:endParaRPr lang="en-US" dirty="0"/>
          </a:p>
        </p:txBody>
      </p:sp>
    </p:spTree>
    <p:extLst>
      <p:ext uri="{BB962C8B-B14F-4D97-AF65-F5344CB8AC3E}">
        <p14:creationId xmlns:p14="http://schemas.microsoft.com/office/powerpoint/2010/main" val="23807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62482"/>
            <a:fld id="{F0C72A82-8688-4533-B1FA-FE350A319337}" type="slidenum">
              <a:rPr lang="en-US" smtClean="0">
                <a:solidFill>
                  <a:prstClr val="black"/>
                </a:solidFill>
              </a:rPr>
              <a:pPr defTabSz="962482"/>
              <a:t>71</a:t>
            </a:fld>
            <a:endParaRPr lang="en-US" dirty="0">
              <a:solidFill>
                <a:prstClr val="black"/>
              </a:solidFill>
            </a:endParaRPr>
          </a:p>
        </p:txBody>
      </p:sp>
      <p:sp>
        <p:nvSpPr>
          <p:cNvPr id="193539" name="Rectangle 2"/>
          <p:cNvSpPr>
            <a:spLocks noGrp="1" noRot="1" noChangeAspect="1" noChangeArrowheads="1" noTextEdit="1"/>
          </p:cNvSpPr>
          <p:nvPr>
            <p:ph type="sldImg"/>
          </p:nvPr>
        </p:nvSpPr>
        <p:spPr>
          <a:xfrm>
            <a:off x="1257300" y="719138"/>
            <a:ext cx="4802188" cy="3602037"/>
          </a:xfrm>
          <a:ln/>
        </p:spPr>
      </p:sp>
      <p:sp>
        <p:nvSpPr>
          <p:cNvPr id="193540" name="Rectangle 3"/>
          <p:cNvSpPr>
            <a:spLocks noGrp="1" noChangeArrowheads="1"/>
          </p:cNvSpPr>
          <p:nvPr>
            <p:ph type="body" idx="1"/>
          </p:nvPr>
        </p:nvSpPr>
        <p:spPr>
          <a:xfrm>
            <a:off x="977057" y="4557377"/>
            <a:ext cx="5361093" cy="4323279"/>
          </a:xfrm>
          <a:noFill/>
          <a:ln w="9525"/>
        </p:spPr>
        <p:txBody>
          <a:bodyPr/>
          <a:lstStyle/>
          <a:p>
            <a:pPr defTabSz="948507">
              <a:defRPr/>
            </a:pPr>
            <a:r>
              <a:rPr lang="en-US" sz="1900" dirty="0">
                <a:latin typeface="Helvetica" panose="020B0604020202020204" pitchFamily="34" charset="0"/>
                <a:cs typeface="Helvetica" panose="020B0604020202020204" pitchFamily="34" charset="0"/>
              </a:rPr>
              <a:t>Specifies action and procedures necessary to safeguard employees from the unexpected startup of machinery and equipment or the release of hazardous energy during service or maintenance activities</a:t>
            </a:r>
          </a:p>
          <a:p>
            <a:r>
              <a:rPr lang="en-US" sz="1800" dirty="0">
                <a:solidFill>
                  <a:schemeClr val="hlink"/>
                </a:solidFill>
              </a:rPr>
              <a:t>Emphasize to not daisy chain electrical cords- do they know what a daisy chain is.</a:t>
            </a:r>
          </a:p>
          <a:p>
            <a:r>
              <a:rPr lang="en-US" sz="1800" dirty="0">
                <a:solidFill>
                  <a:schemeClr val="hlink"/>
                </a:solidFill>
              </a:rPr>
              <a:t>Are area electrical cords in good condition?</a:t>
            </a:r>
          </a:p>
          <a:p>
            <a:endParaRPr lang="en-US" sz="1800" dirty="0">
              <a:solidFill>
                <a:schemeClr val="hlink"/>
              </a:solidFill>
            </a:endParaRPr>
          </a:p>
          <a:p>
            <a:endParaRPr lang="en-US" sz="1800" b="1" u="sng" dirty="0">
              <a:solidFill>
                <a:schemeClr val="hlink"/>
              </a:solidFill>
            </a:endParaRPr>
          </a:p>
          <a:p>
            <a:r>
              <a:rPr lang="en-US" sz="1800" b="1" u="sng" dirty="0">
                <a:solidFill>
                  <a:schemeClr val="hlink"/>
                </a:solidFill>
              </a:rPr>
              <a:t>Instructors Notes</a:t>
            </a:r>
            <a:endParaRPr lang="en-US" sz="1800" dirty="0"/>
          </a:p>
          <a:p>
            <a:endParaRPr lang="en-US" sz="1800" dirty="0"/>
          </a:p>
          <a:p>
            <a:r>
              <a:rPr lang="en-US" sz="1800" dirty="0"/>
              <a:t>Begin with Video … Re-enforce message!</a:t>
            </a:r>
          </a:p>
          <a:p>
            <a:r>
              <a:rPr lang="en-US" sz="1800" dirty="0"/>
              <a:t>? What was the message</a:t>
            </a:r>
          </a:p>
          <a:p>
            <a:r>
              <a:rPr lang="en-US" sz="1800" dirty="0"/>
              <a:t>? What is Hi Voltage? …</a:t>
            </a:r>
          </a:p>
          <a:p>
            <a:endParaRPr lang="en-US" sz="1800" dirty="0"/>
          </a:p>
          <a:p>
            <a:r>
              <a:rPr lang="en-US" sz="1800" dirty="0"/>
              <a:t>Review OSHA Regs on QEW!</a:t>
            </a:r>
          </a:p>
          <a:p>
            <a:r>
              <a:rPr lang="en-US" sz="1800" dirty="0"/>
              <a:t>? Who has been shocked</a:t>
            </a:r>
          </a:p>
        </p:txBody>
      </p:sp>
    </p:spTree>
    <p:extLst>
      <p:ext uri="{BB962C8B-B14F-4D97-AF65-F5344CB8AC3E}">
        <p14:creationId xmlns:p14="http://schemas.microsoft.com/office/powerpoint/2010/main" val="2968512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pPr defTabSz="962482"/>
            <a:fld id="{DC517C6A-7AFF-4FC6-AE00-FE3804F10218}" type="slidenum">
              <a:rPr lang="en-US" smtClean="0">
                <a:solidFill>
                  <a:prstClr val="black"/>
                </a:solidFill>
              </a:rPr>
              <a:pPr defTabSz="962482"/>
              <a:t>72</a:t>
            </a:fld>
            <a:endParaRPr lang="en-US" dirty="0">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w="9525"/>
        </p:spPr>
        <p:txBody>
          <a:bodyPr/>
          <a:lstStyle/>
          <a:p>
            <a:r>
              <a:rPr lang="en-US" dirty="0"/>
              <a:t>Review</a:t>
            </a:r>
            <a:r>
              <a:rPr lang="en-US" baseline="0" dirty="0"/>
              <a:t> the above items</a:t>
            </a:r>
            <a:endParaRPr lang="en-US" dirty="0"/>
          </a:p>
        </p:txBody>
      </p:sp>
    </p:spTree>
    <p:extLst>
      <p:ext uri="{BB962C8B-B14F-4D97-AF65-F5344CB8AC3E}">
        <p14:creationId xmlns:p14="http://schemas.microsoft.com/office/powerpoint/2010/main" val="268197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pPr defTabSz="962482"/>
            <a:fld id="{3888E17C-A3E3-4713-BF85-1D9A8E652CBC}" type="slidenum">
              <a:rPr lang="en-US" smtClean="0">
                <a:solidFill>
                  <a:prstClr val="black"/>
                </a:solidFill>
              </a:rPr>
              <a:pPr defTabSz="962482"/>
              <a:t>73</a:t>
            </a:fld>
            <a:endParaRPr lang="en-US" dirty="0">
              <a:solidFill>
                <a:prstClr val="black"/>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w="9525"/>
        </p:spPr>
        <p:txBody>
          <a:bodyPr/>
          <a:lstStyle/>
          <a:p>
            <a:r>
              <a:rPr lang="en-US" dirty="0"/>
              <a:t>Communicate</a:t>
            </a:r>
            <a:r>
              <a:rPr lang="en-US" baseline="0" dirty="0"/>
              <a:t> that it is important to know and be able to account for all personnel if an incident occurs.</a:t>
            </a:r>
          </a:p>
          <a:p>
            <a:r>
              <a:rPr lang="en-US" baseline="0" dirty="0"/>
              <a:t>Plan and communicate if you will work alone.</a:t>
            </a:r>
            <a:endParaRPr lang="en-US" dirty="0"/>
          </a:p>
        </p:txBody>
      </p:sp>
    </p:spTree>
    <p:extLst>
      <p:ext uri="{BB962C8B-B14F-4D97-AF65-F5344CB8AC3E}">
        <p14:creationId xmlns:p14="http://schemas.microsoft.com/office/powerpoint/2010/main" val="4282895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pPr defTabSz="962482"/>
            <a:fld id="{0729C1F7-D8EE-48AD-8F93-1F2D84940C09}" type="slidenum">
              <a:rPr lang="en-US" smtClean="0">
                <a:solidFill>
                  <a:prstClr val="black"/>
                </a:solidFill>
              </a:rPr>
              <a:pPr defTabSz="962482"/>
              <a:t>74</a:t>
            </a:fld>
            <a:endParaRPr lang="en-US" dirty="0">
              <a:solidFill>
                <a:prstClr val="black"/>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w="9525"/>
        </p:spPr>
        <p:txBody>
          <a:bodyPr/>
          <a:lstStyle/>
          <a:p>
            <a:r>
              <a:rPr lang="en-US" dirty="0"/>
              <a:t>Re-iterate the need to evaluate the task or job for proper</a:t>
            </a:r>
            <a:r>
              <a:rPr lang="en-US" baseline="0" dirty="0"/>
              <a:t> handling and set-up.</a:t>
            </a:r>
          </a:p>
          <a:p>
            <a:r>
              <a:rPr lang="en-US" baseline="0" dirty="0"/>
              <a:t>All tasks and jobs may not have the option for the ideal set-up – what other steps can be taken to avoid injury/strains</a:t>
            </a:r>
          </a:p>
          <a:p>
            <a:r>
              <a:rPr lang="en-US" baseline="0" dirty="0"/>
              <a:t>- Extra breaks, stretching etc..</a:t>
            </a:r>
            <a:endParaRPr lang="en-US" dirty="0"/>
          </a:p>
        </p:txBody>
      </p:sp>
    </p:spTree>
    <p:extLst>
      <p:ext uri="{BB962C8B-B14F-4D97-AF65-F5344CB8AC3E}">
        <p14:creationId xmlns:p14="http://schemas.microsoft.com/office/powerpoint/2010/main" val="2717348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pPr defTabSz="962482"/>
            <a:fld id="{05A57669-54D8-4D83-B19D-4452A05DC5D8}" type="slidenum">
              <a:rPr lang="en-US" smtClean="0">
                <a:solidFill>
                  <a:prstClr val="black"/>
                </a:solidFill>
              </a:rPr>
              <a:pPr defTabSz="962482"/>
              <a:t>75</a:t>
            </a:fld>
            <a:endParaRPr lang="en-US" dirty="0">
              <a:solidFill>
                <a:prstClr val="black"/>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w="9525"/>
        </p:spPr>
        <p:txBody>
          <a:bodyPr/>
          <a:lstStyle/>
          <a:p>
            <a:r>
              <a:rPr lang="en-US" dirty="0"/>
              <a:t>Take the time to login and review the EHS</a:t>
            </a:r>
            <a:r>
              <a:rPr lang="en-US" baseline="0" dirty="0"/>
              <a:t> information provided</a:t>
            </a:r>
            <a:endParaRPr lang="en-US" dirty="0"/>
          </a:p>
        </p:txBody>
      </p:sp>
    </p:spTree>
    <p:extLst>
      <p:ext uri="{BB962C8B-B14F-4D97-AF65-F5344CB8AC3E}">
        <p14:creationId xmlns:p14="http://schemas.microsoft.com/office/powerpoint/2010/main" val="2845202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76FB-9E78-49D0-A659-1E8B4CBF9CA7}" type="slidenum">
              <a:rPr lang="en-US"/>
              <a:pPr/>
              <a:t>78</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391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276FB-9E78-49D0-A659-1E8B4CBF9CA7}" type="slidenum">
              <a:rPr lang="en-US"/>
              <a:pPr/>
              <a:t>37</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970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62482"/>
            <a:fld id="{7575525C-054F-4C50-9667-B8F0A8CE4329}" type="slidenum">
              <a:rPr lang="en-US" smtClean="0">
                <a:solidFill>
                  <a:prstClr val="black"/>
                </a:solidFill>
              </a:rPr>
              <a:pPr defTabSz="962482"/>
              <a:t>38</a:t>
            </a:fld>
            <a:endParaRPr lang="en-US" dirty="0">
              <a:solidFill>
                <a:prstClr val="black"/>
              </a:solidFill>
            </a:endParaRPr>
          </a:p>
        </p:txBody>
      </p:sp>
      <p:sp>
        <p:nvSpPr>
          <p:cNvPr id="122883" name="Rectangle 2"/>
          <p:cNvSpPr>
            <a:spLocks noGrp="1" noRot="1" noChangeAspect="1" noChangeArrowheads="1" noTextEdit="1"/>
          </p:cNvSpPr>
          <p:nvPr>
            <p:ph type="sldImg"/>
          </p:nvPr>
        </p:nvSpPr>
        <p:spPr>
          <a:xfrm>
            <a:off x="1257300" y="719138"/>
            <a:ext cx="4802188" cy="3602037"/>
          </a:xfrm>
          <a:ln/>
        </p:spPr>
      </p:sp>
      <p:sp>
        <p:nvSpPr>
          <p:cNvPr id="122884" name="Rectangle 3"/>
          <p:cNvSpPr>
            <a:spLocks noGrp="1" noChangeArrowheads="1"/>
          </p:cNvSpPr>
          <p:nvPr>
            <p:ph type="body" idx="1"/>
          </p:nvPr>
        </p:nvSpPr>
        <p:spPr>
          <a:xfrm>
            <a:off x="977057" y="4557377"/>
            <a:ext cx="5361093" cy="4323279"/>
          </a:xfrm>
          <a:noFill/>
          <a:ln w="9525"/>
        </p:spPr>
        <p:txBody>
          <a:bodyPr/>
          <a:lstStyle/>
          <a:p>
            <a:r>
              <a:rPr lang="en-US" dirty="0"/>
              <a:t>Emphasize</a:t>
            </a:r>
            <a:r>
              <a:rPr lang="en-US" baseline="0" dirty="0"/>
              <a:t> that not all information is covered in detail. </a:t>
            </a:r>
          </a:p>
          <a:p>
            <a:r>
              <a:rPr lang="en-US" baseline="0" dirty="0"/>
              <a:t>It is important that the employees supervisor and or manager do a  follow-up with the needed details and or specifics related to the job and tasks at hand.</a:t>
            </a:r>
            <a:endParaRPr lang="en-US" dirty="0"/>
          </a:p>
          <a:p>
            <a:endParaRPr lang="en-US" baseline="0" dirty="0"/>
          </a:p>
        </p:txBody>
      </p:sp>
    </p:spTree>
    <p:extLst>
      <p:ext uri="{BB962C8B-B14F-4D97-AF65-F5344CB8AC3E}">
        <p14:creationId xmlns:p14="http://schemas.microsoft.com/office/powerpoint/2010/main" val="321510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62482"/>
            <a:fld id="{7575525C-054F-4C50-9667-B8F0A8CE4329}" type="slidenum">
              <a:rPr lang="en-US" smtClean="0">
                <a:solidFill>
                  <a:prstClr val="black"/>
                </a:solidFill>
              </a:rPr>
              <a:pPr defTabSz="962482"/>
              <a:t>39</a:t>
            </a:fld>
            <a:endParaRPr lang="en-US" dirty="0">
              <a:solidFill>
                <a:prstClr val="black"/>
              </a:solidFill>
            </a:endParaRPr>
          </a:p>
        </p:txBody>
      </p:sp>
      <p:sp>
        <p:nvSpPr>
          <p:cNvPr id="122883" name="Rectangle 2"/>
          <p:cNvSpPr>
            <a:spLocks noGrp="1" noRot="1" noChangeAspect="1" noChangeArrowheads="1" noTextEdit="1"/>
          </p:cNvSpPr>
          <p:nvPr>
            <p:ph type="sldImg"/>
          </p:nvPr>
        </p:nvSpPr>
        <p:spPr>
          <a:xfrm>
            <a:off x="1257300" y="719138"/>
            <a:ext cx="4802188" cy="3602037"/>
          </a:xfrm>
          <a:ln/>
        </p:spPr>
      </p:sp>
      <p:sp>
        <p:nvSpPr>
          <p:cNvPr id="122884" name="Rectangle 3"/>
          <p:cNvSpPr>
            <a:spLocks noGrp="1" noChangeArrowheads="1"/>
          </p:cNvSpPr>
          <p:nvPr>
            <p:ph type="body" idx="1"/>
          </p:nvPr>
        </p:nvSpPr>
        <p:spPr>
          <a:xfrm>
            <a:off x="977057" y="4557377"/>
            <a:ext cx="5361093" cy="4323279"/>
          </a:xfrm>
          <a:noFill/>
          <a:ln w="9525"/>
        </p:spPr>
        <p:txBody>
          <a:bodyPr/>
          <a:lstStyle/>
          <a:p>
            <a:r>
              <a:rPr lang="en-US" dirty="0"/>
              <a:t>Emphasize</a:t>
            </a:r>
            <a:r>
              <a:rPr lang="en-US" baseline="0" dirty="0"/>
              <a:t> that not all information is covered in detail. </a:t>
            </a:r>
          </a:p>
          <a:p>
            <a:r>
              <a:rPr lang="en-US" baseline="0" dirty="0"/>
              <a:t>It is important that the employees supervisor and or manager do a  follow-up with the needed details and or specifics related to the job and tasks at hand.</a:t>
            </a:r>
            <a:endParaRPr lang="en-US" dirty="0"/>
          </a:p>
          <a:p>
            <a:endParaRPr lang="en-US" baseline="0" dirty="0"/>
          </a:p>
        </p:txBody>
      </p:sp>
    </p:spTree>
    <p:extLst>
      <p:ext uri="{BB962C8B-B14F-4D97-AF65-F5344CB8AC3E}">
        <p14:creationId xmlns:p14="http://schemas.microsoft.com/office/powerpoint/2010/main" val="227039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defTabSz="962482"/>
            <a:fld id="{FCCD01A1-78D9-4259-8FD2-8C4FA3EA5335}" type="slidenum">
              <a:rPr lang="en-US" smtClean="0">
                <a:solidFill>
                  <a:prstClr val="black"/>
                </a:solidFill>
              </a:rPr>
              <a:pPr defTabSz="962482"/>
              <a:t>40</a:t>
            </a:fld>
            <a:endParaRPr lang="en-US" dirty="0">
              <a:solidFill>
                <a:prstClr val="black"/>
              </a:solidFill>
            </a:endParaRPr>
          </a:p>
        </p:txBody>
      </p:sp>
      <p:sp>
        <p:nvSpPr>
          <p:cNvPr id="123907" name="Rectangle 2"/>
          <p:cNvSpPr>
            <a:spLocks noGrp="1" noRot="1" noChangeAspect="1" noChangeArrowheads="1" noTextEdit="1"/>
          </p:cNvSpPr>
          <p:nvPr>
            <p:ph type="sldImg"/>
          </p:nvPr>
        </p:nvSpPr>
        <p:spPr>
          <a:xfrm>
            <a:off x="1268413" y="728663"/>
            <a:ext cx="4783137" cy="3586162"/>
          </a:xfrm>
          <a:ln/>
        </p:spPr>
      </p:sp>
      <p:sp>
        <p:nvSpPr>
          <p:cNvPr id="123908" name="Rectangle 3"/>
          <p:cNvSpPr>
            <a:spLocks noGrp="1" noChangeArrowheads="1"/>
          </p:cNvSpPr>
          <p:nvPr>
            <p:ph type="body" idx="1"/>
          </p:nvPr>
        </p:nvSpPr>
        <p:spPr>
          <a:xfrm>
            <a:off x="977057" y="4557377"/>
            <a:ext cx="5361093" cy="4323279"/>
          </a:xfrm>
          <a:noFill/>
          <a:ln w="9525"/>
        </p:spPr>
        <p:txBody>
          <a:bodyPr lIns="95170" tIns="47584" rIns="95170" bIns="47584"/>
          <a:lstStyle/>
          <a:p>
            <a:r>
              <a:rPr lang="en-US" sz="1800" dirty="0">
                <a:solidFill>
                  <a:schemeClr val="hlink"/>
                </a:solidFill>
              </a:rPr>
              <a:t>Take the time to understand and educate yourself in area hazards and tasks.</a:t>
            </a:r>
          </a:p>
          <a:p>
            <a:r>
              <a:rPr lang="en-US" sz="1800" dirty="0">
                <a:solidFill>
                  <a:schemeClr val="hlink"/>
                </a:solidFill>
              </a:rPr>
              <a:t>Responsibility should not just be limited to oneself but to assist and communicate to others if there are hazards and concerns in the area.</a:t>
            </a:r>
            <a:endParaRPr lang="en-US" sz="1700" dirty="0">
              <a:solidFill>
                <a:schemeClr val="hlink"/>
              </a:solidFill>
            </a:endParaRPr>
          </a:p>
          <a:p>
            <a:r>
              <a:rPr lang="en-US" sz="1800" b="1" u="sng" dirty="0">
                <a:solidFill>
                  <a:schemeClr val="hlink"/>
                </a:solidFill>
              </a:rPr>
              <a:t>Instructors Notes</a:t>
            </a:r>
            <a:endParaRPr lang="en-US" sz="1800" dirty="0"/>
          </a:p>
          <a:p>
            <a:r>
              <a:rPr lang="en-US" sz="1800" b="1" dirty="0">
                <a:solidFill>
                  <a:srgbClr val="9933FF"/>
                </a:solidFill>
              </a:rPr>
              <a:t>Objective: All employees need to work together to achieve this objective</a:t>
            </a:r>
          </a:p>
          <a:p>
            <a:endParaRPr lang="en-US" sz="1800" b="1" dirty="0">
              <a:solidFill>
                <a:srgbClr val="9933FF"/>
              </a:solidFill>
            </a:endParaRP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0305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defTabSz="962482"/>
            <a:fld id="{FCCD01A1-78D9-4259-8FD2-8C4FA3EA5335}" type="slidenum">
              <a:rPr lang="en-US" smtClean="0">
                <a:solidFill>
                  <a:prstClr val="black"/>
                </a:solidFill>
              </a:rPr>
              <a:pPr defTabSz="962482"/>
              <a:t>41</a:t>
            </a:fld>
            <a:endParaRPr lang="en-US" dirty="0">
              <a:solidFill>
                <a:prstClr val="black"/>
              </a:solidFill>
            </a:endParaRPr>
          </a:p>
        </p:txBody>
      </p:sp>
      <p:sp>
        <p:nvSpPr>
          <p:cNvPr id="123907" name="Rectangle 2"/>
          <p:cNvSpPr>
            <a:spLocks noGrp="1" noRot="1" noChangeAspect="1" noChangeArrowheads="1" noTextEdit="1"/>
          </p:cNvSpPr>
          <p:nvPr>
            <p:ph type="sldImg"/>
          </p:nvPr>
        </p:nvSpPr>
        <p:spPr>
          <a:xfrm>
            <a:off x="1268413" y="728663"/>
            <a:ext cx="4783137" cy="3586162"/>
          </a:xfrm>
          <a:ln/>
        </p:spPr>
      </p:sp>
      <p:sp>
        <p:nvSpPr>
          <p:cNvPr id="123908" name="Rectangle 3"/>
          <p:cNvSpPr>
            <a:spLocks noGrp="1" noChangeArrowheads="1"/>
          </p:cNvSpPr>
          <p:nvPr>
            <p:ph type="body" idx="1"/>
          </p:nvPr>
        </p:nvSpPr>
        <p:spPr>
          <a:xfrm>
            <a:off x="977057" y="4557377"/>
            <a:ext cx="5361093" cy="4323279"/>
          </a:xfrm>
          <a:noFill/>
          <a:ln w="9525"/>
        </p:spPr>
        <p:txBody>
          <a:bodyPr lIns="95170" tIns="47584" rIns="95170" bIns="47584"/>
          <a:lstStyle/>
          <a:p>
            <a:r>
              <a:rPr lang="en-US" sz="1800" dirty="0">
                <a:solidFill>
                  <a:schemeClr val="hlink"/>
                </a:solidFill>
              </a:rPr>
              <a:t>Take the time to understand and educate yourself in area hazards and tasks.</a:t>
            </a:r>
          </a:p>
          <a:p>
            <a:r>
              <a:rPr lang="en-US" sz="1800" dirty="0">
                <a:solidFill>
                  <a:schemeClr val="hlink"/>
                </a:solidFill>
              </a:rPr>
              <a:t>Responsibility should not just be limited to oneself but to assist and communicate to others if there are hazards and concerns in the area.</a:t>
            </a:r>
            <a:endParaRPr lang="en-US" sz="1700" dirty="0">
              <a:solidFill>
                <a:schemeClr val="hlink"/>
              </a:solidFill>
            </a:endParaRPr>
          </a:p>
          <a:p>
            <a:r>
              <a:rPr lang="en-US" sz="1800" b="1" u="sng" dirty="0">
                <a:solidFill>
                  <a:schemeClr val="hlink"/>
                </a:solidFill>
              </a:rPr>
              <a:t>Instructors Notes</a:t>
            </a:r>
            <a:endParaRPr lang="en-US" sz="1800" dirty="0"/>
          </a:p>
          <a:p>
            <a:r>
              <a:rPr lang="en-US" sz="1800" b="1" dirty="0">
                <a:solidFill>
                  <a:srgbClr val="9933FF"/>
                </a:solidFill>
              </a:rPr>
              <a:t>Objective: All employees need to work together to achieve this objective</a:t>
            </a:r>
          </a:p>
          <a:p>
            <a:endParaRPr lang="en-US" sz="1800" b="1" dirty="0">
              <a:solidFill>
                <a:srgbClr val="9933FF"/>
              </a:solidFill>
            </a:endParaRP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52192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62482"/>
            <a:fld id="{1F014F18-5D05-4CE7-BBCB-40EAAD9EA391}" type="slidenum">
              <a:rPr lang="en-US" smtClean="0">
                <a:solidFill>
                  <a:prstClr val="black"/>
                </a:solidFill>
              </a:rPr>
              <a:pPr defTabSz="962482"/>
              <a:t>42</a:t>
            </a:fld>
            <a:endParaRPr lang="en-US" dirty="0">
              <a:solidFill>
                <a:prstClr val="black"/>
              </a:solidFill>
            </a:endParaRPr>
          </a:p>
        </p:txBody>
      </p:sp>
      <p:sp>
        <p:nvSpPr>
          <p:cNvPr id="124931" name="Rectangle 2"/>
          <p:cNvSpPr>
            <a:spLocks noGrp="1" noRot="1" noChangeAspect="1" noChangeArrowheads="1" noTextEdit="1"/>
          </p:cNvSpPr>
          <p:nvPr>
            <p:ph type="sldImg"/>
          </p:nvPr>
        </p:nvSpPr>
        <p:spPr>
          <a:xfrm>
            <a:off x="1257300" y="719138"/>
            <a:ext cx="4802188" cy="3602037"/>
          </a:xfrm>
          <a:ln/>
        </p:spPr>
      </p:sp>
      <p:sp>
        <p:nvSpPr>
          <p:cNvPr id="124932" name="Rectangle 3"/>
          <p:cNvSpPr>
            <a:spLocks noGrp="1" noChangeArrowheads="1"/>
          </p:cNvSpPr>
          <p:nvPr>
            <p:ph type="body" idx="1"/>
          </p:nvPr>
        </p:nvSpPr>
        <p:spPr>
          <a:xfrm>
            <a:off x="977057" y="4557377"/>
            <a:ext cx="5361093" cy="4323279"/>
          </a:xfrm>
          <a:noFill/>
          <a:ln w="9525"/>
        </p:spPr>
        <p:txBody>
          <a:bodyPr/>
          <a:lstStyle/>
          <a:p>
            <a:endParaRPr lang="en-US" sz="1800" dirty="0"/>
          </a:p>
        </p:txBody>
      </p:sp>
    </p:spTree>
    <p:extLst>
      <p:ext uri="{BB962C8B-B14F-4D97-AF65-F5344CB8AC3E}">
        <p14:creationId xmlns:p14="http://schemas.microsoft.com/office/powerpoint/2010/main" val="4250750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C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C73"/>
              </a:solidFill>
            </a:endParaRPr>
          </a:p>
        </p:txBody>
      </p:sp>
      <p:pic>
        <p:nvPicPr>
          <p:cNvPr id="8" name="Picture 7" descr="SUNYPI_sealShield_white.png"/>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2594242" y="227475"/>
            <a:ext cx="6858000" cy="6858000"/>
          </a:xfrm>
          <a:prstGeom prst="rect">
            <a:avLst/>
          </a:prstGeom>
        </p:spPr>
      </p:pic>
      <p:sp>
        <p:nvSpPr>
          <p:cNvPr id="2" name="Title 1"/>
          <p:cNvSpPr>
            <a:spLocks noGrp="1"/>
          </p:cNvSpPr>
          <p:nvPr>
            <p:ph type="ctrTitle" hasCustomPrompt="1"/>
          </p:nvPr>
        </p:nvSpPr>
        <p:spPr>
          <a:xfrm>
            <a:off x="685800" y="2130425"/>
            <a:ext cx="7772400" cy="1470025"/>
          </a:xfrm>
        </p:spPr>
        <p:txBody>
          <a:bodyPr/>
          <a:lstStyle>
            <a:lvl1pPr algn="ctr">
              <a:defRPr sz="43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800" i="1">
                <a:solidFill>
                  <a:schemeClr val="bg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014" y="254682"/>
            <a:ext cx="4138164" cy="561411"/>
          </a:xfrm>
          <a:prstGeom prst="rect">
            <a:avLst/>
          </a:prstGeom>
        </p:spPr>
      </p:pic>
    </p:spTree>
    <p:extLst>
      <p:ext uri="{BB962C8B-B14F-4D97-AF65-F5344CB8AC3E}">
        <p14:creationId xmlns:p14="http://schemas.microsoft.com/office/powerpoint/2010/main" val="239057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00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95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5940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21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bg>
      <p:bgPr>
        <a:solidFill>
          <a:schemeClr val="bg2"/>
        </a:solidFill>
        <a:effectLst/>
      </p:bgPr>
    </p:bg>
    <p:spTree>
      <p:nvGrpSpPr>
        <p:cNvPr id="1" name=""/>
        <p:cNvGrpSpPr/>
        <p:nvPr/>
      </p:nvGrpSpPr>
      <p:grpSpPr>
        <a:xfrm>
          <a:off x="0" y="0"/>
          <a:ext cx="0" cy="0"/>
          <a:chOff x="0" y="0"/>
          <a:chExt cx="0" cy="0"/>
        </a:xfrm>
      </p:grpSpPr>
      <p:sp>
        <p:nvSpPr>
          <p:cNvPr id="13" name="Title 7"/>
          <p:cNvSpPr>
            <a:spLocks noGrp="1"/>
          </p:cNvSpPr>
          <p:nvPr>
            <p:ph type="ctrTitle"/>
          </p:nvPr>
        </p:nvSpPr>
        <p:spPr>
          <a:xfrm>
            <a:off x="665238" y="4269618"/>
            <a:ext cx="7801429" cy="1185333"/>
          </a:xfrm>
        </p:spPr>
        <p:txBody>
          <a:bodyPr anchor="t"/>
          <a:lstStyle>
            <a:lvl1pPr algn="ctr">
              <a:defRPr cap="all" baseline="0"/>
            </a:lvl1pPr>
          </a:lstStyle>
          <a:p>
            <a:r>
              <a:rPr lang="en-US"/>
              <a:t>Click to edit Master title style</a:t>
            </a:r>
            <a:endParaRPr lang="en-US" dirty="0"/>
          </a:p>
        </p:txBody>
      </p:sp>
    </p:spTree>
    <p:extLst>
      <p:ext uri="{BB962C8B-B14F-4D97-AF65-F5344CB8AC3E}">
        <p14:creationId xmlns:p14="http://schemas.microsoft.com/office/powerpoint/2010/main" val="3305761542"/>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fld id="{CA061B67-FB53-4623-B758-96ACC861AAA8}" type="datetimeFigureOut">
              <a:rPr lang="en-US" smtClean="0"/>
              <a:pPr/>
              <a:t>6/12/19</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endParaRPr lang="en-US" dirty="0">
              <a:solidFill>
                <a:srgbClr val="94C60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89323362-B55F-4BCE-B31B-8BC5363DE9A0}" type="slidenum">
              <a:rPr lang="en-US" smtClean="0"/>
              <a:pPr/>
              <a:t>‹#›</a:t>
            </a:fld>
            <a:endParaRPr lang="en-US" dirty="0"/>
          </a:p>
        </p:txBody>
      </p:sp>
    </p:spTree>
    <p:extLst>
      <p:ext uri="{BB962C8B-B14F-4D97-AF65-F5344CB8AC3E}">
        <p14:creationId xmlns:p14="http://schemas.microsoft.com/office/powerpoint/2010/main" val="43853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7108"/>
            <a:ext cx="8229600" cy="51890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718531"/>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06348" y="157120"/>
            <a:ext cx="3150582" cy="427429"/>
          </a:xfrm>
          <a:prstGeom prst="rect">
            <a:avLst/>
          </a:prstGeom>
        </p:spPr>
      </p:pic>
      <p:sp>
        <p:nvSpPr>
          <p:cNvPr id="2" name="Title Placeholder 1"/>
          <p:cNvSpPr>
            <a:spLocks noGrp="1"/>
          </p:cNvSpPr>
          <p:nvPr>
            <p:ph type="title"/>
          </p:nvPr>
        </p:nvSpPr>
        <p:spPr>
          <a:xfrm>
            <a:off x="3476969" y="73982"/>
            <a:ext cx="5610005" cy="598022"/>
          </a:xfrm>
          <a:prstGeom prst="rect">
            <a:avLst/>
          </a:prstGeom>
          <a:ln>
            <a:noFill/>
          </a:ln>
        </p:spPr>
        <p:txBody>
          <a:bodyPr vert="horz" lIns="91440" tIns="45720" rIns="91440" bIns="45720" rtlCol="0" anchor="ctr">
            <a:noAutofit/>
          </a:bodyPr>
          <a:lstStyle/>
          <a:p>
            <a:r>
              <a:rPr lang="en-US" dirty="0"/>
              <a:t>SLIDE TITLE</a:t>
            </a:r>
          </a:p>
        </p:txBody>
      </p:sp>
      <p:sp>
        <p:nvSpPr>
          <p:cNvPr id="9" name="Rectangle 8"/>
          <p:cNvSpPr/>
          <p:nvPr userDrawn="1"/>
        </p:nvSpPr>
        <p:spPr>
          <a:xfrm>
            <a:off x="0" y="6498734"/>
            <a:ext cx="9144000" cy="359266"/>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UNYPOLYWEB.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23137" y="6595318"/>
            <a:ext cx="1642872" cy="170688"/>
          </a:xfrm>
          <a:prstGeom prst="rect">
            <a:avLst/>
          </a:prstGeom>
        </p:spPr>
      </p:pic>
      <p:pic>
        <p:nvPicPr>
          <p:cNvPr id="4" name="Picture 3" descr="CNSEWEB.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790814" y="6593887"/>
            <a:ext cx="1737360" cy="170688"/>
          </a:xfrm>
          <a:prstGeom prst="rect">
            <a:avLst/>
          </a:prstGeom>
        </p:spPr>
      </p:pic>
      <p:sp>
        <p:nvSpPr>
          <p:cNvPr id="5" name="Oval 4"/>
          <p:cNvSpPr>
            <a:spLocks noChangeAspect="1"/>
          </p:cNvSpPr>
          <p:nvPr userDrawn="1"/>
        </p:nvSpPr>
        <p:spPr>
          <a:xfrm>
            <a:off x="4551246" y="6659019"/>
            <a:ext cx="45719" cy="4571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428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r" defTabSz="457200" rtl="0" eaLnBrk="1" latinLnBrk="0" hangingPunct="1">
        <a:spcBef>
          <a:spcPct val="0"/>
        </a:spcBef>
        <a:buNone/>
        <a:defRPr sz="2800" kern="1200" baseline="0">
          <a:solidFill>
            <a:schemeClr val="bg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6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2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s.gov/xlibrary/videos/17_0728_NPPD_active-shooter-awareness.mp4" TargetMode="External"/><Relationship Id="rId2" Type="http://schemas.openxmlformats.org/officeDocument/2006/relationships/hyperlink" Target="https://www.youtube.com/watch?v=yz5P2wy4X4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cnsefix@sunypol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m/url?sa=i&amp;rct=j&amp;q=&amp;esrc=s&amp;frm=1&amp;source=images&amp;cd=&amp;cad=rja&amp;uact=8&amp;ved=0CAcQjRw&amp;url=http://mashable.com/2012/08/01/smartphone-app-emergency/&amp;ei=xk1aVLH9JoL3yQSckoHYDQ&amp;bvm=bv.78677474,d.aWw&amp;psig=AFQjCNGcSRYjQ979zbD2b0yn4Nnar0t1Rw&amp;ust=1415290684682164" TargetMode="External"/><Relationship Id="rId1" Type="http://schemas.openxmlformats.org/officeDocument/2006/relationships/slideLayout" Target="../slideLayouts/slideLayout5.xml"/><Relationship Id="rId6" Type="http://schemas.openxmlformats.org/officeDocument/2006/relationships/hyperlink" Target="http://www.google.com/url?sa=i&amp;rct=j&amp;q=&amp;esrc=s&amp;frm=1&amp;source=images&amp;cd=&amp;cad=rja&amp;uact=8&amp;ved=0CAcQjRw&amp;url=http://www.mydoorsign.com/Metro-Signs/In-Fire-Emergency-Symbol/SKU-SE-2257.aspx&amp;ei=PE5aVKngGsb3yQSW_YGABg&amp;bvm=bv.78677474,d.aWw&amp;psig=AFQjCNEWMY9xHiP3dGQSCmdor6sUcf-7ng&amp;ust=1415290793686154" TargetMode="External"/><Relationship Id="rId5" Type="http://schemas.openxmlformats.org/officeDocument/2006/relationships/image" Target="../media/image42.png"/><Relationship Id="rId4" Type="http://schemas.openxmlformats.org/officeDocument/2006/relationships/hyperlink" Target="http://www.google.com/url?sa=i&amp;rct=j&amp;q=&amp;esrc=s&amp;frm=1&amp;source=images&amp;cd=&amp;cad=rja&amp;uact=8&amp;ved=0CAcQjRw&amp;url=http://www.firstaidsigns.com/Spill-Kit-Sign/Chemical-Emergency-Spill-Kit-Label/SKU-LB-1488.aspx&amp;ei=B05aVIGoMoydygSP-ID4CA&amp;bvm=bv.78677474,d.aWw&amp;psig=AFQjCNHpPv1CSD1-yHfHg_FOhB3xJ2S3YQ&amp;ust=1415290740321626"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0.png"/><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ACCESSCONTROL@sunypoly.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8.w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63.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1.gif"/><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png"/></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9.gif"/></Relationships>
</file>

<file path=ppt/slides/_rels/slide7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sunypoly.edu/research/albany-nanotech-complex/contractor-training.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35" y="1508288"/>
            <a:ext cx="8031637" cy="2235731"/>
          </a:xfrm>
        </p:spPr>
        <p:txBody>
          <a:bodyPr>
            <a:normAutofit/>
          </a:bodyPr>
          <a:lstStyle/>
          <a:p>
            <a:pPr algn="ctr"/>
            <a:r>
              <a:rPr lang="en-US" sz="4000" dirty="0">
                <a:latin typeface="Arial" panose="020B0604020202020204" pitchFamily="34" charset="0"/>
                <a:cs typeface="Arial" panose="020B0604020202020204" pitchFamily="34" charset="0"/>
              </a:rPr>
              <a:t>SUNY Poly Police and Security at SUNY Poly - CNSE</a:t>
            </a:r>
          </a:p>
        </p:txBody>
      </p:sp>
      <p:sp>
        <p:nvSpPr>
          <p:cNvPr id="3" name="Subtitle 2"/>
          <p:cNvSpPr>
            <a:spLocks noGrp="1"/>
          </p:cNvSpPr>
          <p:nvPr>
            <p:ph type="subTitle" idx="1"/>
          </p:nvPr>
        </p:nvSpPr>
        <p:spPr>
          <a:xfrm>
            <a:off x="490194" y="3583777"/>
            <a:ext cx="8408709" cy="1063626"/>
          </a:xfrm>
        </p:spPr>
        <p:txBody>
          <a:bodyPr>
            <a:noAutofit/>
          </a:bodyPr>
          <a:lstStyle/>
          <a:p>
            <a:pPr algn="ctr"/>
            <a:r>
              <a:rPr lang="en-US" sz="4000" dirty="0">
                <a:latin typeface="Arial" panose="020B0604020202020204" pitchFamily="34" charset="0"/>
                <a:cs typeface="Arial" panose="020B0604020202020204" pitchFamily="34" charset="0"/>
              </a:rPr>
              <a:t>Parking and Security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Rules and Regulations</a:t>
            </a:r>
          </a:p>
        </p:txBody>
      </p:sp>
    </p:spTree>
    <p:extLst>
      <p:ext uri="{BB962C8B-B14F-4D97-AF65-F5344CB8AC3E}">
        <p14:creationId xmlns:p14="http://schemas.microsoft.com/office/powerpoint/2010/main" val="8268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Helvetica" panose="020B0604020202020204" pitchFamily="34" charset="0"/>
                <a:cs typeface="Helvetica" panose="020B0604020202020204" pitchFamily="34" charset="0"/>
              </a:rPr>
              <a:t>Assist Security</a:t>
            </a:r>
          </a:p>
        </p:txBody>
      </p:sp>
      <p:sp>
        <p:nvSpPr>
          <p:cNvPr id="3" name="Content Placeholder 2"/>
          <p:cNvSpPr>
            <a:spLocks noGrp="1"/>
          </p:cNvSpPr>
          <p:nvPr>
            <p:ph idx="1"/>
          </p:nvPr>
        </p:nvSpPr>
        <p:spPr>
          <a:xfrm>
            <a:off x="457200" y="970961"/>
            <a:ext cx="8229600" cy="4967926"/>
          </a:xfrm>
        </p:spPr>
        <p:txBody>
          <a:bodyPr>
            <a:noAutofit/>
          </a:bodyPr>
          <a:lstStyle/>
          <a:p>
            <a:pPr marL="0" indent="0">
              <a:buNone/>
            </a:pPr>
            <a:r>
              <a:rPr lang="en-US" sz="2400" dirty="0">
                <a:latin typeface="Arial" panose="020B0604020202020204" pitchFamily="34" charset="0"/>
                <a:cs typeface="Arial" panose="020B0604020202020204" pitchFamily="34" charset="0"/>
              </a:rPr>
              <a:t>Safety and security is everyone’s responsibility…</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Know Routines.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 aware of what is going on around you.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Take what you hear seriously.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Monitor and control who is entering your workspace.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Check identifications. </a:t>
            </a: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Helvetica" panose="020B0604020202020204" pitchFamily="34" charset="0"/>
                <a:cs typeface="Helvetica" panose="020B0604020202020204" pitchFamily="34" charset="0"/>
              </a:rPr>
              <a:t>Lost Access Cards/Keys</a:t>
            </a:r>
          </a:p>
        </p:txBody>
      </p:sp>
      <p:sp>
        <p:nvSpPr>
          <p:cNvPr id="3" name="Content Placeholder 2"/>
          <p:cNvSpPr>
            <a:spLocks noGrp="1"/>
          </p:cNvSpPr>
          <p:nvPr>
            <p:ph idx="1"/>
          </p:nvPr>
        </p:nvSpPr>
        <p:spPr/>
        <p:txBody>
          <a:bodyPr>
            <a:no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Lost access cards/keys should be immediately reported to security.  Security will deactivate lost access cards and request replacement of door cores/keys.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PLEASE NOTE THAT THERE IS A $20.00 FEE TO REPLACE LOST SUNY POLY ACCESS CARDS.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you left your access card and/or ID at Home?</a:t>
            </a:r>
          </a:p>
          <a:p>
            <a:pPr marL="457200" lvl="1" indent="0">
              <a:buNone/>
            </a:pPr>
            <a:endParaRPr lang="en-US" sz="2000" dirty="0">
              <a:latin typeface="Arial" panose="020B060402020202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rPr>
              <a:t>You will have to report to one of the security visitor desks for a visitor badge.  Access cards are unique to each individual. Security will not produce an access or identification card for individuals who left them at home. </a:t>
            </a:r>
          </a:p>
        </p:txBody>
      </p:sp>
    </p:spTree>
    <p:extLst>
      <p:ext uri="{BB962C8B-B14F-4D97-AF65-F5344CB8AC3E}">
        <p14:creationId xmlns:p14="http://schemas.microsoft.com/office/powerpoint/2010/main" val="209643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Helvetica" panose="020B0604020202020204" pitchFamily="34" charset="0"/>
                <a:cs typeface="Helvetica" panose="020B0604020202020204" pitchFamily="34" charset="0"/>
              </a:rPr>
              <a:t>Roof Policy</a:t>
            </a:r>
          </a:p>
        </p:txBody>
      </p:sp>
      <p:sp>
        <p:nvSpPr>
          <p:cNvPr id="3" name="Content Placeholder 2"/>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Notify Security before accessing any site building rooftop.</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Report to the Security Desk and sign the Roof Logbook.</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must have a cell phone in your possession, so security can call you in the event of an emergency.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33663" y="3957633"/>
            <a:ext cx="2416819" cy="192024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220"/>
          <a:stretch/>
        </p:blipFill>
        <p:spPr>
          <a:xfrm>
            <a:off x="6490909" y="3709343"/>
            <a:ext cx="1866509" cy="241681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1687" y="3709344"/>
            <a:ext cx="2069727" cy="2416817"/>
          </a:xfrm>
          <a:prstGeom prst="rect">
            <a:avLst/>
          </a:prstGeom>
        </p:spPr>
      </p:pic>
    </p:spTree>
    <p:extLst>
      <p:ext uri="{BB962C8B-B14F-4D97-AF65-F5344CB8AC3E}">
        <p14:creationId xmlns:p14="http://schemas.microsoft.com/office/powerpoint/2010/main" val="255693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0"/>
            <a:ext cx="8077200" cy="709684"/>
          </a:xfrm>
        </p:spPr>
        <p:txBody>
          <a:bodyPr>
            <a:normAutofit/>
          </a:bodyPr>
          <a:lstStyle/>
          <a:p>
            <a:r>
              <a:rPr lang="en-US" sz="2400" b="1" dirty="0">
                <a:latin typeface="Arial" panose="020B0604020202020204" pitchFamily="34" charset="0"/>
                <a:cs typeface="Arial" panose="020B0604020202020204" pitchFamily="34" charset="0"/>
              </a:rPr>
              <a:t>Suspicious Packages/Bags</a:t>
            </a:r>
          </a:p>
        </p:txBody>
      </p:sp>
      <p:sp>
        <p:nvSpPr>
          <p:cNvPr id="8" name="Text Placeholder 7"/>
          <p:cNvSpPr>
            <a:spLocks noGrp="1"/>
          </p:cNvSpPr>
          <p:nvPr>
            <p:ph type="body" idx="1"/>
          </p:nvPr>
        </p:nvSpPr>
        <p:spPr>
          <a:xfrm>
            <a:off x="268874" y="709684"/>
            <a:ext cx="3691337" cy="1059108"/>
          </a:xfrm>
        </p:spPr>
        <p:txBody>
          <a:bodyPr>
            <a:noAutofit/>
          </a:bodyPr>
          <a:lstStyle/>
          <a:p>
            <a:r>
              <a:rPr lang="en-US" b="0" dirty="0">
                <a:latin typeface="Arial" panose="020B0604020202020204" pitchFamily="34" charset="0"/>
                <a:cs typeface="Arial" panose="020B0604020202020204" pitchFamily="34" charset="0"/>
              </a:rPr>
              <a:t>What makes it a suspicious package/bag?</a:t>
            </a:r>
          </a:p>
        </p:txBody>
      </p:sp>
      <p:sp>
        <p:nvSpPr>
          <p:cNvPr id="9" name="Content Placeholder 8"/>
          <p:cNvSpPr>
            <a:spLocks noGrp="1"/>
          </p:cNvSpPr>
          <p:nvPr>
            <p:ph sz="half" idx="2"/>
          </p:nvPr>
        </p:nvSpPr>
        <p:spPr>
          <a:xfrm>
            <a:off x="385936" y="2015947"/>
            <a:ext cx="3792837" cy="3176473"/>
          </a:xfrm>
        </p:spPr>
        <p:txBody>
          <a:bodyPr>
            <a:noAutofit/>
          </a:bodyPr>
          <a:lstStyle/>
          <a:p>
            <a:pPr>
              <a:spcBef>
                <a:spcPct val="50000"/>
              </a:spcBef>
            </a:pPr>
            <a:r>
              <a:rPr lang="en-US" sz="2000" dirty="0">
                <a:latin typeface="Arial" panose="020B0604020202020204" pitchFamily="34" charset="0"/>
                <a:cs typeface="Arial" panose="020B0604020202020204" pitchFamily="34" charset="0"/>
              </a:rPr>
              <a:t>Is it out of place?</a:t>
            </a:r>
          </a:p>
          <a:p>
            <a:pPr>
              <a:spcBef>
                <a:spcPct val="50000"/>
              </a:spcBef>
            </a:pPr>
            <a:r>
              <a:rPr lang="en-US" sz="2000" dirty="0">
                <a:latin typeface="Arial" panose="020B0604020202020204" pitchFamily="34" charset="0"/>
                <a:cs typeface="Arial" panose="020B0604020202020204" pitchFamily="34" charset="0"/>
              </a:rPr>
              <a:t>Excessive tape or string</a:t>
            </a:r>
          </a:p>
          <a:p>
            <a:pPr>
              <a:spcBef>
                <a:spcPct val="50000"/>
              </a:spcBef>
            </a:pPr>
            <a:r>
              <a:rPr lang="en-US" sz="2000" dirty="0">
                <a:latin typeface="Arial" panose="020B0604020202020204" pitchFamily="34" charset="0"/>
                <a:cs typeface="Arial" panose="020B0604020202020204" pitchFamily="34" charset="0"/>
              </a:rPr>
              <a:t>Rigid or bulky</a:t>
            </a:r>
          </a:p>
          <a:p>
            <a:pPr>
              <a:spcBef>
                <a:spcPct val="50000"/>
              </a:spcBef>
            </a:pPr>
            <a:r>
              <a:rPr lang="en-US" sz="2000" dirty="0">
                <a:latin typeface="Arial" panose="020B0604020202020204" pitchFamily="34" charset="0"/>
                <a:cs typeface="Arial" panose="020B0604020202020204" pitchFamily="34" charset="0"/>
              </a:rPr>
              <a:t>Lopsided or uneven</a:t>
            </a:r>
          </a:p>
          <a:p>
            <a:pPr>
              <a:spcBef>
                <a:spcPct val="50000"/>
              </a:spcBef>
            </a:pPr>
            <a:r>
              <a:rPr lang="en-US" sz="2000" dirty="0">
                <a:latin typeface="Arial" panose="020B0604020202020204" pitchFamily="34" charset="0"/>
                <a:cs typeface="Arial" panose="020B0604020202020204" pitchFamily="34" charset="0"/>
              </a:rPr>
              <a:t>Protruding wires or metal</a:t>
            </a:r>
          </a:p>
          <a:p>
            <a:pPr>
              <a:spcBef>
                <a:spcPct val="50000"/>
              </a:spcBef>
            </a:pPr>
            <a:r>
              <a:rPr lang="en-US" sz="2000" dirty="0">
                <a:latin typeface="Arial" panose="020B0604020202020204" pitchFamily="34" charset="0"/>
                <a:cs typeface="Arial" panose="020B0604020202020204" pitchFamily="34" charset="0"/>
              </a:rPr>
              <a:t>Strange odor</a:t>
            </a:r>
          </a:p>
          <a:p>
            <a:pPr>
              <a:spcBef>
                <a:spcPct val="50000"/>
              </a:spcBef>
            </a:pPr>
            <a:r>
              <a:rPr lang="en-US" sz="2000" dirty="0">
                <a:latin typeface="Arial" panose="020B0604020202020204" pitchFamily="34" charset="0"/>
                <a:cs typeface="Arial" panose="020B0604020202020204" pitchFamily="34" charset="0"/>
              </a:rPr>
              <a:t>Wrong title with name</a:t>
            </a:r>
          </a:p>
          <a:p>
            <a:pPr>
              <a:spcBef>
                <a:spcPct val="50000"/>
              </a:spcBef>
            </a:pPr>
            <a:r>
              <a:rPr lang="en-US" sz="2000" dirty="0">
                <a:latin typeface="Arial" panose="020B0604020202020204" pitchFamily="34" charset="0"/>
                <a:cs typeface="Arial" panose="020B0604020202020204" pitchFamily="34" charset="0"/>
              </a:rPr>
              <a:t>Oily stains, discolorations, or crystallization on wrapper</a:t>
            </a:r>
          </a:p>
        </p:txBody>
      </p:sp>
      <p:pic>
        <p:nvPicPr>
          <p:cNvPr id="12" name="Picture 8" descr="package_01"/>
          <p:cNvPicPr>
            <a:picLocks noGrp="1" noChangeAspect="1" noChangeArrowheads="1"/>
          </p:cNvPicPr>
          <p:nvPr>
            <p:ph sz="quarter" idx="4"/>
          </p:nvPr>
        </p:nvPicPr>
        <p:blipFill>
          <a:blip r:embed="rId2" cstate="screen">
            <a:extLst>
              <a:ext uri="{28A0092B-C50C-407E-A947-70E740481C1C}">
                <a14:useLocalDpi xmlns:a14="http://schemas.microsoft.com/office/drawing/2010/main"/>
              </a:ext>
            </a:extLst>
          </a:blip>
          <a:stretch>
            <a:fillRect/>
          </a:stretch>
        </p:blipFill>
        <p:spPr bwMode="auto">
          <a:xfrm>
            <a:off x="837325" y="-3261352"/>
            <a:ext cx="488413" cy="3668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9743" y="959167"/>
            <a:ext cx="2291392"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1503" y="2726540"/>
            <a:ext cx="1749143" cy="175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rw815512\AppData\Local\Microsoft\Windows\Temporary Internet Files\Content.IE5\5YARQBV6\swissgear-ibex-laptop-backpack-47-p[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47235" y="760413"/>
            <a:ext cx="207341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16080" y="2726540"/>
            <a:ext cx="1895287" cy="174790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33259" y="4801713"/>
            <a:ext cx="4296462" cy="1600200"/>
          </a:xfrm>
          <a:prstGeom prst="rect">
            <a:avLst/>
          </a:prstGeom>
        </p:spPr>
      </p:pic>
    </p:spTree>
    <p:extLst>
      <p:ext uri="{BB962C8B-B14F-4D97-AF65-F5344CB8AC3E}">
        <p14:creationId xmlns:p14="http://schemas.microsoft.com/office/powerpoint/2010/main" val="398390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Suspicious Packages / Bags</a:t>
            </a:r>
          </a:p>
        </p:txBody>
      </p:sp>
      <p:sp>
        <p:nvSpPr>
          <p:cNvPr id="4" name="Content Placeholder 3"/>
          <p:cNvSpPr>
            <a:spLocks noGrp="1"/>
          </p:cNvSpPr>
          <p:nvPr>
            <p:ph idx="1"/>
          </p:nvPr>
        </p:nvSpPr>
        <p:spPr>
          <a:xfrm>
            <a:off x="457200" y="2029166"/>
            <a:ext cx="8229600" cy="4285047"/>
          </a:xfrm>
        </p:spPr>
        <p:txBody>
          <a:bodyPr>
            <a:noAutofit/>
          </a:bodyPr>
          <a:lstStyle/>
          <a:p>
            <a:pPr>
              <a:spcBef>
                <a:spcPct val="50000"/>
              </a:spcBef>
            </a:pPr>
            <a:r>
              <a:rPr lang="en-US" sz="2200" dirty="0">
                <a:latin typeface="Arial" panose="020B0604020202020204" pitchFamily="34" charset="0"/>
                <a:cs typeface="Arial" panose="020B0604020202020204" pitchFamily="34" charset="0"/>
              </a:rPr>
              <a:t>Immediately call security.</a:t>
            </a:r>
          </a:p>
          <a:p>
            <a:pPr>
              <a:spcBef>
                <a:spcPct val="50000"/>
              </a:spcBef>
            </a:pPr>
            <a:r>
              <a:rPr lang="en-US" sz="2200" dirty="0">
                <a:latin typeface="Arial" panose="020B0604020202020204" pitchFamily="34" charset="0"/>
                <a:cs typeface="Arial" panose="020B0604020202020204" pitchFamily="34" charset="0"/>
              </a:rPr>
              <a:t>Do not shake, move, or empty the contents.</a:t>
            </a:r>
          </a:p>
          <a:p>
            <a:pPr>
              <a:spcBef>
                <a:spcPct val="50000"/>
              </a:spcBef>
            </a:pPr>
            <a:r>
              <a:rPr lang="en-US" sz="2200" dirty="0">
                <a:latin typeface="Arial" panose="020B0604020202020204" pitchFamily="34" charset="0"/>
                <a:cs typeface="Arial" panose="020B0604020202020204" pitchFamily="34" charset="0"/>
              </a:rPr>
              <a:t>Do not open, smell, or touch the package.</a:t>
            </a:r>
          </a:p>
          <a:p>
            <a:pPr>
              <a:spcBef>
                <a:spcPct val="50000"/>
              </a:spcBef>
            </a:pPr>
            <a:r>
              <a:rPr lang="en-US" sz="2200" dirty="0">
                <a:latin typeface="Arial" panose="020B0604020202020204" pitchFamily="34" charset="0"/>
                <a:cs typeface="Arial" panose="020B0604020202020204" pitchFamily="34" charset="0"/>
              </a:rPr>
              <a:t>Do not have others examine the package.</a:t>
            </a:r>
          </a:p>
          <a:p>
            <a:pPr>
              <a:spcBef>
                <a:spcPct val="50000"/>
              </a:spcBef>
            </a:pPr>
            <a:r>
              <a:rPr lang="en-US" sz="2200" dirty="0">
                <a:latin typeface="Arial" panose="020B0604020202020204" pitchFamily="34" charset="0"/>
                <a:cs typeface="Arial" panose="020B0604020202020204" pitchFamily="34" charset="0"/>
              </a:rPr>
              <a:t>Isolate the area by closing doors or sectioning off the area to prevent others from entering.</a:t>
            </a:r>
          </a:p>
          <a:p>
            <a:pPr>
              <a:spcBef>
                <a:spcPct val="50000"/>
              </a:spcBef>
            </a:pPr>
            <a:r>
              <a:rPr lang="en-US" sz="2200" dirty="0">
                <a:latin typeface="Arial" panose="020B0604020202020204" pitchFamily="34" charset="0"/>
                <a:cs typeface="Arial" panose="020B0604020202020204" pitchFamily="34" charset="0"/>
              </a:rPr>
              <a:t>Wash your hands with soap and water as soon as possible.</a:t>
            </a:r>
          </a:p>
        </p:txBody>
      </p:sp>
      <p:sp>
        <p:nvSpPr>
          <p:cNvPr id="3" name="Text Placeholder 2"/>
          <p:cNvSpPr>
            <a:spLocks noGrp="1"/>
          </p:cNvSpPr>
          <p:nvPr>
            <p:ph type="body" idx="4294967295"/>
          </p:nvPr>
        </p:nvSpPr>
        <p:spPr>
          <a:xfrm>
            <a:off x="0" y="1100896"/>
            <a:ext cx="6654800" cy="942975"/>
          </a:xfrm>
        </p:spPr>
        <p:txBody>
          <a:bodyPr>
            <a:noAutofit/>
          </a:bodyPr>
          <a:lstStyle/>
          <a:p>
            <a:pPr marL="0" indent="0">
              <a:buNone/>
            </a:pPr>
            <a:r>
              <a:rPr lang="en-US" b="0" dirty="0">
                <a:solidFill>
                  <a:srgbClr val="FF0000"/>
                </a:solidFill>
                <a:latin typeface="Arial" panose="020B0604020202020204" pitchFamily="34" charset="0"/>
                <a:cs typeface="Arial" panose="020B0604020202020204" pitchFamily="34" charset="0"/>
              </a:rPr>
              <a:t>If you think it is suspicious…</a:t>
            </a:r>
          </a:p>
        </p:txBody>
      </p:sp>
      <p:sp>
        <p:nvSpPr>
          <p:cNvPr id="5" name="Title 4"/>
          <p:cNvSpPr txBox="1">
            <a:spLocks/>
          </p:cNvSpPr>
          <p:nvPr/>
        </p:nvSpPr>
        <p:spPr>
          <a:xfrm>
            <a:off x="1717040" y="937108"/>
            <a:ext cx="8077200" cy="709684"/>
          </a:xfrm>
          <a:prstGeom prst="rect">
            <a:avLst/>
          </a:prstGeom>
          <a:ln>
            <a:noFill/>
          </a:ln>
        </p:spPr>
        <p:txBody>
          <a:bodyPr vert="horz" lIns="91440" tIns="45720" rIns="91440" bIns="45720" rtlCol="0" anchor="ctr">
            <a:normAutofit/>
          </a:bodyPr>
          <a:lstStyle>
            <a:lvl1pPr algn="r" defTabSz="457200" rtl="0" eaLnBrk="1" latinLnBrk="0" hangingPunct="1">
              <a:spcBef>
                <a:spcPct val="0"/>
              </a:spcBef>
              <a:buNone/>
              <a:defRPr sz="2800" kern="1200" baseline="0">
                <a:solidFill>
                  <a:schemeClr val="bg1"/>
                </a:solidFill>
                <a:latin typeface="Helvetica"/>
                <a:ea typeface="+mj-ea"/>
                <a:cs typeface="Helvetica"/>
              </a:defRPr>
            </a:lvl1pPr>
          </a:lstStyle>
          <a:p>
            <a:endParaRPr lang="en-US" sz="2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6019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0" y="672004"/>
            <a:ext cx="9144000" cy="5841917"/>
          </a:xfrm>
          <a:prstGeom prst="rect">
            <a:avLst/>
          </a:prstGeom>
        </p:spPr>
      </p:pic>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Telephone Threats</a:t>
            </a:r>
          </a:p>
        </p:txBody>
      </p:sp>
      <p:sp>
        <p:nvSpPr>
          <p:cNvPr id="3" name="Content Placeholder 2"/>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Remain calm.</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Remain on the line. DO NOT HANG UP. Let the other person hang up on you.</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Write down the threat verbatim.</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Pay attention to background.  Noises, music, cars, etc.</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Listen closely to the voice. Note any accents, gender, lisp, slurs, etc.</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Immediately notify security.</a:t>
            </a:r>
          </a:p>
        </p:txBody>
      </p:sp>
    </p:spTree>
    <p:extLst>
      <p:ext uri="{BB962C8B-B14F-4D97-AF65-F5344CB8AC3E}">
        <p14:creationId xmlns:p14="http://schemas.microsoft.com/office/powerpoint/2010/main" val="45883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723331"/>
          </a:xfrm>
        </p:spPr>
        <p:txBody>
          <a:bodyPr>
            <a:normAutofit/>
          </a:bodyPr>
          <a:lstStyle/>
          <a:p>
            <a:r>
              <a:rPr lang="en-US" sz="2400" b="1" dirty="0">
                <a:latin typeface="Helvetica" panose="020B0604020202020204" pitchFamily="34" charset="0"/>
                <a:cs typeface="Helvetica" panose="020B0604020202020204" pitchFamily="34" charset="0"/>
              </a:rPr>
              <a:t>Practice Personal Safety</a:t>
            </a:r>
          </a:p>
        </p:txBody>
      </p:sp>
      <p:sp>
        <p:nvSpPr>
          <p:cNvPr id="3" name="Content Placeholder 2"/>
          <p:cNvSpPr>
            <a:spLocks noGrp="1"/>
          </p:cNvSpPr>
          <p:nvPr>
            <p:ph idx="1"/>
          </p:nvPr>
        </p:nvSpPr>
        <p:spPr>
          <a:xfrm>
            <a:off x="254524" y="901316"/>
            <a:ext cx="8446416" cy="4913194"/>
          </a:xfrm>
        </p:spPr>
        <p:txBody>
          <a:bodyPr>
            <a:noAutofit/>
          </a:bodyPr>
          <a:lstStyle/>
          <a:p>
            <a:pPr lvl="0"/>
            <a:r>
              <a:rPr lang="en-US" sz="2200" dirty="0">
                <a:latin typeface="Arial" panose="020B0604020202020204" pitchFamily="34" charset="0"/>
                <a:cs typeface="Arial" panose="020B0604020202020204" pitchFamily="34" charset="0"/>
              </a:rPr>
              <a:t>Make use of the “buddy system”.  Walk with a friend.</a:t>
            </a:r>
          </a:p>
          <a:p>
            <a:endParaRPr lang="en-US" sz="10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Take advantage of the 24/7 personal safety escort program provided by security.  Call or stop by the security desk in the NFE rotunda.</a:t>
            </a:r>
          </a:p>
          <a:p>
            <a:pPr marL="0" indent="0">
              <a:buNone/>
            </a:pPr>
            <a:endParaRPr lang="en-US" sz="10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Park your vehicle under a light if you are expecting to be on-site after dark.  Have your keys ready for accessing your vehicle or building.</a:t>
            </a:r>
          </a:p>
          <a:p>
            <a:pPr marL="0" indent="0">
              <a:buNone/>
            </a:pPr>
            <a:endParaRPr lang="en-US" sz="100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Enter and exit via the NFE rotunda, the security control centers location if you are working after hours or on weekends.</a:t>
            </a:r>
          </a:p>
          <a:p>
            <a:pPr marL="0" indent="0">
              <a:buNone/>
            </a:pPr>
            <a:endParaRPr lang="en-US" sz="1050" dirty="0">
              <a:latin typeface="Arial" panose="020B0604020202020204" pitchFamily="34" charset="0"/>
              <a:cs typeface="Arial" panose="020B0604020202020204" pitchFamily="34" charset="0"/>
            </a:endParaRPr>
          </a:p>
          <a:p>
            <a:pPr lvl="0"/>
            <a:r>
              <a:rPr lang="en-US" sz="2200" dirty="0">
                <a:latin typeface="Arial" panose="020B0604020202020204" pitchFamily="34" charset="0"/>
                <a:cs typeface="Arial" panose="020B0604020202020204" pitchFamily="34" charset="0"/>
              </a:rPr>
              <a:t>Program your cell phone with the security phone number…..</a:t>
            </a:r>
            <a:r>
              <a:rPr lang="en-US" sz="2200" b="1" dirty="0">
                <a:latin typeface="Arial" panose="020B0604020202020204" pitchFamily="34" charset="0"/>
                <a:cs typeface="Arial" panose="020B0604020202020204" pitchFamily="34" charset="0"/>
              </a:rPr>
              <a:t>518-437-8600. </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460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Emergency Phones</a:t>
            </a:r>
          </a:p>
        </p:txBody>
      </p:sp>
      <p:sp>
        <p:nvSpPr>
          <p:cNvPr id="3" name="Content Placeholder 2"/>
          <p:cNvSpPr>
            <a:spLocks noGrp="1"/>
          </p:cNvSpPr>
          <p:nvPr>
            <p:ph idx="1"/>
          </p:nvPr>
        </p:nvSpPr>
        <p:spPr>
          <a:xfrm>
            <a:off x="216816" y="781167"/>
            <a:ext cx="8469984" cy="5343738"/>
          </a:xfrm>
        </p:spPr>
        <p:txBody>
          <a:bodyPr>
            <a:normAutofit/>
          </a:bodyPr>
          <a:lstStyle/>
          <a:p>
            <a:pPr marL="0" lvl="0" indent="0">
              <a:spcBef>
                <a:spcPts val="600"/>
              </a:spcBef>
              <a:buClr>
                <a:srgbClr val="727CA3"/>
              </a:buClr>
              <a:buSzPct val="76000"/>
              <a:buNone/>
            </a:pPr>
            <a:r>
              <a:rPr lang="en-US" sz="2600" b="1" dirty="0">
                <a:solidFill>
                  <a:prstClr val="black"/>
                </a:solidFill>
                <a:latin typeface="Arial" panose="020B0604020202020204" pitchFamily="34" charset="0"/>
                <a:cs typeface="Arial" panose="020B0604020202020204" pitchFamily="34" charset="0"/>
              </a:rPr>
              <a:t>“Blue light” emergency phones are located throughout the parking areas.  </a:t>
            </a:r>
          </a:p>
          <a:p>
            <a:pPr>
              <a:spcBef>
                <a:spcPts val="600"/>
              </a:spcBef>
              <a:buClr>
                <a:srgbClr val="727CA3"/>
              </a:buClr>
              <a:buSzPct val="76000"/>
            </a:pPr>
            <a:endParaRPr lang="en-US" sz="2200" dirty="0">
              <a:solidFill>
                <a:prstClr val="black"/>
              </a:solidFill>
              <a:latin typeface="Arial" panose="020B0604020202020204" pitchFamily="34" charset="0"/>
              <a:cs typeface="Arial" panose="020B0604020202020204" pitchFamily="34" charset="0"/>
            </a:endParaRPr>
          </a:p>
          <a:p>
            <a:pPr>
              <a:spcBef>
                <a:spcPts val="600"/>
              </a:spcBef>
              <a:buClr>
                <a:srgbClr val="727CA3"/>
              </a:buClr>
              <a:buSzPct val="76000"/>
            </a:pPr>
            <a:r>
              <a:rPr lang="en-US" sz="2200" dirty="0">
                <a:solidFill>
                  <a:prstClr val="black"/>
                </a:solidFill>
                <a:latin typeface="Arial" panose="020B0604020202020204" pitchFamily="34" charset="0"/>
                <a:cs typeface="Arial" panose="020B0604020202020204" pitchFamily="34" charset="0"/>
              </a:rPr>
              <a:t>These phones are directly connected</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to the Security Control Center. Security</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will make whatever notifications are </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necessary.</a:t>
            </a:r>
          </a:p>
          <a:p>
            <a:pPr marL="274320" lvl="0" indent="-274320">
              <a:spcBef>
                <a:spcPts val="600"/>
              </a:spcBef>
              <a:buClr>
                <a:srgbClr val="727CA3"/>
              </a:buClr>
              <a:buSzPct val="76000"/>
              <a:buFont typeface="Wingdings 3"/>
              <a:buChar char=""/>
            </a:pPr>
            <a:endParaRPr lang="en-US" sz="2600" dirty="0">
              <a:solidFill>
                <a:prstClr val="black"/>
              </a:solidFill>
              <a:latin typeface="Arial" panose="020B0604020202020204" pitchFamily="34" charset="0"/>
              <a:cs typeface="Arial" panose="020B0604020202020204" pitchFamily="34" charset="0"/>
            </a:endParaRPr>
          </a:p>
          <a:p>
            <a:pPr>
              <a:spcBef>
                <a:spcPts val="600"/>
              </a:spcBef>
              <a:buClr>
                <a:srgbClr val="727CA3"/>
              </a:buClr>
              <a:buSzPct val="76000"/>
            </a:pPr>
            <a:r>
              <a:rPr lang="en-US" sz="2200" dirty="0">
                <a:solidFill>
                  <a:prstClr val="black"/>
                </a:solidFill>
                <a:latin typeface="Arial" panose="020B0604020202020204" pitchFamily="34" charset="0"/>
                <a:cs typeface="Arial" panose="020B0604020202020204" pitchFamily="34" charset="0"/>
              </a:rPr>
              <a:t>Telephones are located throughout </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and on the exteriors of each building on </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site.  You must dial </a:t>
            </a:r>
            <a:r>
              <a:rPr lang="en-US" sz="2200" b="1" dirty="0">
                <a:solidFill>
                  <a:prstClr val="black"/>
                </a:solidFill>
                <a:latin typeface="Arial" panose="020B0604020202020204" pitchFamily="34" charset="0"/>
                <a:cs typeface="Arial" panose="020B0604020202020204" pitchFamily="34" charset="0"/>
              </a:rPr>
              <a:t>518-437-8600 </a:t>
            </a:r>
            <a:r>
              <a:rPr lang="en-US" sz="2200" dirty="0">
                <a:solidFill>
                  <a:prstClr val="black"/>
                </a:solidFill>
                <a:latin typeface="Arial" panose="020B0604020202020204" pitchFamily="34" charset="0"/>
                <a:cs typeface="Arial" panose="020B0604020202020204" pitchFamily="34" charset="0"/>
              </a:rPr>
              <a:t>or 911</a:t>
            </a:r>
            <a:r>
              <a:rPr lang="en-US" sz="2200" b="1" dirty="0">
                <a:solidFill>
                  <a:prstClr val="black"/>
                </a:solidFill>
                <a:latin typeface="Arial" panose="020B0604020202020204" pitchFamily="34" charset="0"/>
                <a:cs typeface="Arial" panose="020B0604020202020204" pitchFamily="34" charset="0"/>
              </a:rPr>
              <a:t> </a:t>
            </a:r>
          </a:p>
          <a:p>
            <a:pPr marL="0" indent="0">
              <a:spcBef>
                <a:spcPts val="600"/>
              </a:spcBef>
              <a:buClr>
                <a:srgbClr val="727CA3"/>
              </a:buClr>
              <a:buSzPct val="76000"/>
              <a:buNone/>
            </a:pPr>
            <a:r>
              <a:rPr lang="en-US" sz="2200" dirty="0">
                <a:solidFill>
                  <a:prstClr val="black"/>
                </a:solidFill>
                <a:latin typeface="Arial" panose="020B0604020202020204" pitchFamily="34" charset="0"/>
                <a:cs typeface="Arial" panose="020B0604020202020204" pitchFamily="34" charset="0"/>
              </a:rPr>
              <a:t>to speak with security.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705"/>
          <a:stretch/>
        </p:blipFill>
        <p:spPr>
          <a:xfrm rot="21600000">
            <a:off x="5354425" y="2148997"/>
            <a:ext cx="1728823" cy="367869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600000">
            <a:off x="7300360" y="2148995"/>
            <a:ext cx="1765167" cy="3678695"/>
          </a:xfrm>
          <a:prstGeom prst="rect">
            <a:avLst/>
          </a:prstGeom>
        </p:spPr>
      </p:pic>
    </p:spTree>
    <p:extLst>
      <p:ext uri="{BB962C8B-B14F-4D97-AF65-F5344CB8AC3E}">
        <p14:creationId xmlns:p14="http://schemas.microsoft.com/office/powerpoint/2010/main" val="52594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978" y="0"/>
            <a:ext cx="3835021" cy="723331"/>
          </a:xfrm>
        </p:spPr>
        <p:txBody>
          <a:bodyPr>
            <a:normAutofit/>
          </a:bodyPr>
          <a:lstStyle/>
          <a:p>
            <a:pPr algn="l"/>
            <a:r>
              <a:rPr lang="en-US" sz="2400" b="1" dirty="0">
                <a:latin typeface="Helvetica" panose="020B0604020202020204" pitchFamily="34" charset="0"/>
                <a:cs typeface="Helvetica" panose="020B0604020202020204" pitchFamily="34" charset="0"/>
              </a:rPr>
              <a:t>Parking Policy Overview</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7582" y="1201004"/>
            <a:ext cx="8495229" cy="4925160"/>
          </a:xfrm>
        </p:spPr>
      </p:pic>
    </p:spTree>
    <p:extLst>
      <p:ext uri="{BB962C8B-B14F-4D97-AF65-F5344CB8AC3E}">
        <p14:creationId xmlns:p14="http://schemas.microsoft.com/office/powerpoint/2010/main" val="34484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tretch>
            <a:fillRect/>
          </a:stretch>
        </p:blipFill>
        <p:spPr>
          <a:xfrm>
            <a:off x="0" y="672004"/>
            <a:ext cx="9144000" cy="5823064"/>
          </a:xfrm>
          <a:prstGeom prst="rect">
            <a:avLst/>
          </a:prstGeom>
        </p:spPr>
      </p:pic>
      <p:sp>
        <p:nvSpPr>
          <p:cNvPr id="2" name="Title 1"/>
          <p:cNvSpPr>
            <a:spLocks noGrp="1"/>
          </p:cNvSpPr>
          <p:nvPr>
            <p:ph type="title"/>
          </p:nvPr>
        </p:nvSpPr>
        <p:spPr>
          <a:xfrm>
            <a:off x="4886960" y="73982"/>
            <a:ext cx="4200014" cy="598022"/>
          </a:xfrm>
        </p:spPr>
        <p:txBody>
          <a:bodyPr>
            <a:noAutofit/>
          </a:bodyPr>
          <a:lstStyle/>
          <a:p>
            <a:r>
              <a:rPr lang="en-US" sz="2400" b="1" dirty="0">
                <a:latin typeface="Arial" panose="020B0604020202020204" pitchFamily="34" charset="0"/>
                <a:cs typeface="Arial" panose="020B0604020202020204" pitchFamily="34" charset="0"/>
              </a:rPr>
              <a:t>Parking Policy Overview</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Parking is by SUNY Poly permit only. </a:t>
            </a:r>
          </a:p>
          <a:p>
            <a:pPr marL="457200" indent="-457200">
              <a:buFont typeface="+mj-lt"/>
              <a:buAutoNum type="arabicPeriod"/>
            </a:pPr>
            <a:r>
              <a:rPr lang="en-US" sz="2400" dirty="0">
                <a:latin typeface="Arial" panose="020B0604020202020204" pitchFamily="34" charset="0"/>
                <a:cs typeface="Arial" panose="020B0604020202020204" pitchFamily="34" charset="0"/>
              </a:rPr>
              <a:t>Vehicles must possess valid state registrations and inspections. </a:t>
            </a:r>
          </a:p>
          <a:p>
            <a:pPr marL="457200" indent="-457200">
              <a:buFont typeface="+mj-lt"/>
              <a:buAutoNum type="arabicPeriod"/>
            </a:pPr>
            <a:r>
              <a:rPr lang="en-US" sz="2400" dirty="0">
                <a:latin typeface="Arial" panose="020B0604020202020204" pitchFamily="34" charset="0"/>
                <a:cs typeface="Arial" panose="020B0604020202020204" pitchFamily="34" charset="0"/>
              </a:rPr>
              <a:t>All roadways on the site are fire lanes.</a:t>
            </a:r>
          </a:p>
          <a:p>
            <a:pPr marL="457200" indent="-457200">
              <a:buFont typeface="+mj-lt"/>
              <a:buAutoNum type="arabicPeriod"/>
            </a:pPr>
            <a:r>
              <a:rPr lang="en-US" sz="2400" dirty="0">
                <a:latin typeface="Arial" panose="020B0604020202020204" pitchFamily="34" charset="0"/>
                <a:cs typeface="Arial" panose="020B0604020202020204" pitchFamily="34" charset="0"/>
              </a:rPr>
              <a:t>If there is no sign and no lines it means “NO PARKING”. Do not block emergency lanes, loading zones, fire hydrants, sidewalks, travel lanes, etc. </a:t>
            </a:r>
          </a:p>
          <a:p>
            <a:pPr marL="457200" indent="-457200">
              <a:buFont typeface="+mj-lt"/>
              <a:buAutoNum type="arabicPeriod"/>
            </a:pPr>
            <a:r>
              <a:rPr lang="en-US" sz="2400" dirty="0">
                <a:latin typeface="Arial" panose="020B0604020202020204" pitchFamily="34" charset="0"/>
                <a:cs typeface="Arial" panose="020B0604020202020204" pitchFamily="34" charset="0"/>
              </a:rPr>
              <a:t>All vehicles must be parked in areas that are designated for parking.</a:t>
            </a:r>
          </a:p>
          <a:p>
            <a:pPr marL="457200" indent="-457200">
              <a:buFont typeface="+mj-lt"/>
              <a:buAutoNum type="arabicPeriod"/>
            </a:pPr>
            <a:r>
              <a:rPr lang="en-US" sz="2400" dirty="0">
                <a:latin typeface="Arial" panose="020B0604020202020204" pitchFamily="34" charset="0"/>
                <a:cs typeface="Arial" panose="020B0604020202020204" pitchFamily="34" charset="0"/>
              </a:rPr>
              <a:t>Any vehicle violating the above rules or creating a hazard will be subject to immediate tow at YOUR expense without warning.</a:t>
            </a:r>
          </a:p>
        </p:txBody>
      </p:sp>
    </p:spTree>
    <p:extLst>
      <p:ext uri="{BB962C8B-B14F-4D97-AF65-F5344CB8AC3E}">
        <p14:creationId xmlns:p14="http://schemas.microsoft.com/office/powerpoint/2010/main" val="416392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SUNY Poly Security and UPD</a:t>
            </a:r>
          </a:p>
        </p:txBody>
      </p:sp>
      <p:sp>
        <p:nvSpPr>
          <p:cNvPr id="3" name="Content Placeholder 2"/>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SUNY Poly Security and the SUNY Poly Police Department provide:</a:t>
            </a:r>
          </a:p>
          <a:p>
            <a:pPr marL="971550" lvl="1" indent="-514350">
              <a:buFont typeface="+mj-lt"/>
              <a:buAutoNum type="arabicPeriod"/>
            </a:pPr>
            <a:r>
              <a:rPr lang="en-US" dirty="0">
                <a:latin typeface="Arial" panose="020B0604020202020204" pitchFamily="34" charset="0"/>
                <a:cs typeface="Arial" panose="020B0604020202020204" pitchFamily="34" charset="0"/>
              </a:rPr>
              <a:t>Emergency dispatch and response</a:t>
            </a:r>
          </a:p>
          <a:p>
            <a:pPr marL="971550" lvl="1" indent="-514350">
              <a:buFont typeface="+mj-lt"/>
              <a:buAutoNum type="arabicPeriod"/>
            </a:pPr>
            <a:r>
              <a:rPr lang="en-US" dirty="0">
                <a:latin typeface="Arial" panose="020B0604020202020204" pitchFamily="34" charset="0"/>
                <a:cs typeface="Arial" panose="020B0604020202020204" pitchFamily="34" charset="0"/>
              </a:rPr>
              <a:t>Driving and parking enforcement</a:t>
            </a:r>
          </a:p>
          <a:p>
            <a:pPr marL="971550" lvl="1" indent="-514350">
              <a:buFont typeface="+mj-lt"/>
              <a:buAutoNum type="arabicPeriod"/>
            </a:pPr>
            <a:r>
              <a:rPr lang="en-US" dirty="0">
                <a:latin typeface="Arial" panose="020B0604020202020204" pitchFamily="34" charset="0"/>
                <a:cs typeface="Arial" panose="020B0604020202020204" pitchFamily="34" charset="0"/>
              </a:rPr>
              <a:t>Law and rule enforcement</a:t>
            </a:r>
          </a:p>
          <a:p>
            <a:pPr marL="971550" lvl="1" indent="-514350">
              <a:buFont typeface="+mj-lt"/>
              <a:buAutoNum type="arabicPeriod"/>
            </a:pPr>
            <a:r>
              <a:rPr lang="en-US" dirty="0">
                <a:latin typeface="Arial" panose="020B0604020202020204" pitchFamily="34" charset="0"/>
                <a:cs typeface="Arial" panose="020B0604020202020204" pitchFamily="34" charset="0"/>
              </a:rPr>
              <a:t>Vehicular and foot patrol</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27826" y="3747467"/>
            <a:ext cx="2215299" cy="219456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066" y="3747467"/>
            <a:ext cx="2194560" cy="2285688"/>
          </a:xfrm>
          <a:prstGeom prst="rect">
            <a:avLst/>
          </a:prstGeom>
        </p:spPr>
      </p:pic>
    </p:spTree>
    <p:extLst>
      <p:ext uri="{BB962C8B-B14F-4D97-AF65-F5344CB8AC3E}">
        <p14:creationId xmlns:p14="http://schemas.microsoft.com/office/powerpoint/2010/main" val="379532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Helvetica" panose="020B0604020202020204" pitchFamily="34" charset="0"/>
                <a:cs typeface="Helvetica" panose="020B0604020202020204" pitchFamily="34" charset="0"/>
              </a:rPr>
              <a:t>       </a:t>
            </a:r>
            <a:r>
              <a:rPr lang="en-US" sz="2400" b="1" dirty="0">
                <a:latin typeface="Arial" panose="020B0604020202020204" pitchFamily="34" charset="0"/>
                <a:cs typeface="Arial" panose="020B0604020202020204" pitchFamily="34" charset="0"/>
              </a:rPr>
              <a:t>Parking Policy Overview</a:t>
            </a:r>
          </a:p>
        </p:txBody>
      </p:sp>
      <p:sp>
        <p:nvSpPr>
          <p:cNvPr id="3" name="Content Placeholder 2"/>
          <p:cNvSpPr>
            <a:spLocks noGrp="1"/>
          </p:cNvSpPr>
          <p:nvPr>
            <p:ph idx="1"/>
          </p:nvPr>
        </p:nvSpPr>
        <p:spPr>
          <a:xfrm>
            <a:off x="457200" y="1093509"/>
            <a:ext cx="8229600" cy="5032654"/>
          </a:xfrm>
        </p:spPr>
        <p:txBody>
          <a:bodyPr>
            <a:normAutofit lnSpcReduction="10000"/>
          </a:bodyPr>
          <a:lstStyle/>
          <a:p>
            <a:pPr marL="457200" indent="-457200">
              <a:buFont typeface="+mj-lt"/>
              <a:buAutoNum type="arabicPeriod" startAt="7"/>
            </a:pPr>
            <a:r>
              <a:rPr lang="en-US" sz="2200" b="1" dirty="0">
                <a:latin typeface="Arial" panose="020B0604020202020204" pitchFamily="34" charset="0"/>
                <a:cs typeface="Arial" panose="020B0604020202020204" pitchFamily="34" charset="0"/>
              </a:rPr>
              <a:t>DO NOT PARK </a:t>
            </a:r>
            <a:r>
              <a:rPr lang="en-US" sz="2200" dirty="0">
                <a:latin typeface="Arial" panose="020B0604020202020204" pitchFamily="34" charset="0"/>
                <a:cs typeface="Arial" panose="020B0604020202020204" pitchFamily="34" charset="0"/>
              </a:rPr>
              <a:t>in a reserved parking space that is not yours. Violators are subject to immediate tow without notice. </a:t>
            </a:r>
          </a:p>
          <a:p>
            <a:pPr marL="457200" indent="-457200">
              <a:buFont typeface="+mj-lt"/>
              <a:buAutoNum type="arabicPeriod" startAt="7"/>
            </a:pPr>
            <a:endParaRPr lang="en-US" sz="2200" dirty="0">
              <a:latin typeface="Arial" panose="020B0604020202020204" pitchFamily="34" charset="0"/>
              <a:cs typeface="Arial" panose="020B0604020202020204" pitchFamily="34" charset="0"/>
            </a:endParaRPr>
          </a:p>
          <a:p>
            <a:pPr marL="457200" indent="-457200">
              <a:buFont typeface="+mj-lt"/>
              <a:buAutoNum type="arabicPeriod" startAt="7"/>
            </a:pPr>
            <a:r>
              <a:rPr lang="en-US" sz="2200" dirty="0">
                <a:latin typeface="Arial" panose="020B0604020202020204" pitchFamily="34" charset="0"/>
                <a:cs typeface="Arial" panose="020B0604020202020204" pitchFamily="34" charset="0"/>
              </a:rPr>
              <a:t>If you need to bring a temporary vehicle to the site, move your parking permit to the temporary vehicle each day you bring it.</a:t>
            </a:r>
          </a:p>
          <a:p>
            <a:pPr marL="457200" indent="-457200">
              <a:buFont typeface="+mj-lt"/>
              <a:buAutoNum type="arabicPeriod" startAt="7"/>
            </a:pPr>
            <a:endParaRPr lang="en-US" sz="2200" dirty="0">
              <a:latin typeface="Arial" panose="020B0604020202020204" pitchFamily="34" charset="0"/>
              <a:cs typeface="Arial" panose="020B0604020202020204" pitchFamily="34" charset="0"/>
            </a:endParaRPr>
          </a:p>
          <a:p>
            <a:pPr marL="457200" indent="-457200">
              <a:buFont typeface="+mj-lt"/>
              <a:buAutoNum type="arabicPeriod" startAt="7"/>
            </a:pPr>
            <a:r>
              <a:rPr lang="en-US" sz="2200" dirty="0">
                <a:latin typeface="Arial" panose="020B0604020202020204" pitchFamily="34" charset="0"/>
                <a:cs typeface="Arial" panose="020B0604020202020204" pitchFamily="34" charset="0"/>
              </a:rPr>
              <a:t>Hosts are responsible for advising visitors concerning parking rules and regulations.</a:t>
            </a:r>
          </a:p>
          <a:p>
            <a:pPr marL="457200" indent="-457200">
              <a:buFont typeface="+mj-lt"/>
              <a:buAutoNum type="arabicPeriod" startAt="7"/>
            </a:pPr>
            <a:endParaRPr lang="en-US" sz="2200" dirty="0">
              <a:latin typeface="Arial" panose="020B0604020202020204" pitchFamily="34" charset="0"/>
              <a:cs typeface="Arial" panose="020B0604020202020204" pitchFamily="34" charset="0"/>
            </a:endParaRPr>
          </a:p>
          <a:p>
            <a:pPr marL="457200" indent="-457200">
              <a:buFont typeface="+mj-lt"/>
              <a:buAutoNum type="arabicPeriod" startAt="7"/>
            </a:pPr>
            <a:r>
              <a:rPr lang="en-US" sz="2200" dirty="0">
                <a:latin typeface="Arial" panose="020B0604020202020204" pitchFamily="34" charset="0"/>
                <a:cs typeface="Arial" panose="020B0604020202020204" pitchFamily="34" charset="0"/>
              </a:rPr>
              <a:t>Over-night parking is allowed when approved in advance by security.</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You may pick up and complete the form at the security control center in the NFE.</a:t>
            </a:r>
          </a:p>
        </p:txBody>
      </p:sp>
    </p:spTree>
    <p:extLst>
      <p:ext uri="{BB962C8B-B14F-4D97-AF65-F5344CB8AC3E}">
        <p14:creationId xmlns:p14="http://schemas.microsoft.com/office/powerpoint/2010/main" val="344069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064000" y="1642056"/>
            <a:ext cx="4937760" cy="410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47920" y="73982"/>
            <a:ext cx="4139054" cy="598022"/>
          </a:xfrm>
        </p:spPr>
        <p:txBody>
          <a:bodyPr>
            <a:noAutofit/>
          </a:bodyPr>
          <a:lstStyle/>
          <a:p>
            <a:r>
              <a:rPr lang="en-US" sz="2400" b="1" dirty="0">
                <a:latin typeface="Arial" panose="020B0604020202020204" pitchFamily="34" charset="0"/>
                <a:cs typeface="Arial" panose="020B0604020202020204" pitchFamily="34" charset="0"/>
              </a:rPr>
              <a:t>Parking Policy Overview</a:t>
            </a:r>
          </a:p>
        </p:txBody>
      </p:sp>
      <p:sp>
        <p:nvSpPr>
          <p:cNvPr id="3" name="Content Placeholder 2"/>
          <p:cNvSpPr>
            <a:spLocks noGrp="1"/>
          </p:cNvSpPr>
          <p:nvPr>
            <p:ph sz="half" idx="1"/>
          </p:nvPr>
        </p:nvSpPr>
        <p:spPr>
          <a:xfrm>
            <a:off x="307975" y="965200"/>
            <a:ext cx="4038600" cy="5897881"/>
          </a:xfrm>
        </p:spPr>
        <p:txBody>
          <a:bodyPr>
            <a:noAutofit/>
          </a:bodyPr>
          <a:lstStyle/>
          <a:p>
            <a:pPr>
              <a:spcBef>
                <a:spcPts val="300"/>
              </a:spcBef>
            </a:pPr>
            <a:r>
              <a:rPr lang="en-US" sz="2400" dirty="0">
                <a:latin typeface="Arial" panose="020B0604020202020204" pitchFamily="34" charset="0"/>
                <a:cs typeface="Arial" panose="020B0604020202020204" pitchFamily="34" charset="0"/>
              </a:rPr>
              <a:t>General parking is available in Lots A, F </a:t>
            </a:r>
          </a:p>
          <a:p>
            <a:pPr marL="0" indent="0">
              <a:spcBef>
                <a:spcPts val="300"/>
              </a:spcBef>
              <a:buNone/>
            </a:pPr>
            <a:r>
              <a:rPr lang="en-US" sz="2400" dirty="0">
                <a:latin typeface="Arial" panose="020B0604020202020204" pitchFamily="34" charset="0"/>
                <a:cs typeface="Arial" panose="020B0604020202020204" pitchFamily="34" charset="0"/>
              </a:rPr>
              <a:t>    and N </a:t>
            </a:r>
          </a:p>
          <a:p>
            <a:pPr>
              <a:spcBef>
                <a:spcPts val="300"/>
              </a:spcBef>
            </a:pPr>
            <a:endParaRPr lang="en-US" sz="2400" dirty="0">
              <a:latin typeface="Arial" panose="020B0604020202020204" pitchFamily="34" charset="0"/>
              <a:cs typeface="Arial" panose="020B0604020202020204" pitchFamily="34" charset="0"/>
            </a:endParaRPr>
          </a:p>
          <a:p>
            <a:pPr>
              <a:spcBef>
                <a:spcPts val="300"/>
              </a:spcBef>
            </a:pPr>
            <a:r>
              <a:rPr lang="en-US" sz="2400" b="1" dirty="0">
                <a:latin typeface="Arial" panose="020B0604020202020204" pitchFamily="34" charset="0"/>
                <a:cs typeface="Arial" panose="020B0604020202020204" pitchFamily="34" charset="0"/>
              </a:rPr>
              <a:t>There is no parking allowed in Freedom Quad</a:t>
            </a:r>
            <a:r>
              <a:rPr lang="en-US" sz="2400" dirty="0">
                <a:latin typeface="Arial" panose="020B0604020202020204" pitchFamily="34" charset="0"/>
                <a:cs typeface="Arial" panose="020B0604020202020204" pitchFamily="34" charset="0"/>
              </a:rPr>
              <a:t>. </a:t>
            </a:r>
          </a:p>
          <a:p>
            <a:pPr lvl="1">
              <a:spcBef>
                <a:spcPts val="300"/>
              </a:spcBef>
            </a:pPr>
            <a:r>
              <a:rPr lang="en-US" sz="2000" dirty="0">
                <a:latin typeface="Arial" panose="020B0604020202020204" pitchFamily="34" charset="0"/>
                <a:cs typeface="Arial" panose="020B0604020202020204" pitchFamily="34" charset="0"/>
              </a:rPr>
              <a:t>This lot is monitored by UAlbany. If you park in this lot, you may be ticketed and/or towed at your expense.</a:t>
            </a:r>
          </a:p>
        </p:txBody>
      </p:sp>
      <p:sp>
        <p:nvSpPr>
          <p:cNvPr id="4" name="AutoShape 2" descr="data:image/jpeg;base64,/9j/4AAQSkZJRgABAQAAAQABAAD/2wCEAAkGBxMSEhUTExMWFhUXGBoXGRgYGB0aGhgdGBgbGhgYHRoYHSggGBslHRgdIjEhJSkrLi4uGCAzODMtNygtLisBCgoKDg0OGxAQGi0fHx0tLS0tLS0vLy8vLS8tLS0rLS0tLS0tLS0tLS0tKy0tLS8tKy0tLS0tLS0tLy0tLS0tLf/AABEIALcBEwMBIgACEQEDEQH/xAAbAAABBQEBAAAAAAAAAAAAAAAGAAIDBAUBB//EAEoQAAIBAgMEBgYFCQcDBAMAAAECEQADBBIhBTFBUQYTImFxoTKBkZKxwUJS0dLwFCNDYnKCorLhFRYzU1TC4geT8WNzs8ODhKP/xAAaAQADAQEBAQAAAAAAAAAAAAAAAQIEAwUG/8QAMREAAgIBAwIDBgUFAQAAAAAAAAECEQMEITESQQUyYRNRcaGx8CKBkcHxFCNCUtEV/9oADAMBAAIRAxEAPwCrhOld1rttGFlVZoZipEDedS8TpA7yKjxHSi8lxkZLWhMHI2o4H06Er10VZbE9fb1/xE48x+NKSAJV6V3vqWvdP3q7/ey/9S17rfeoRtY2R38akGKpiCpult4fRt+6fvVLg+lN17d4xazJkKrBlgS2cwW4ADdxNBzYvvqPDY7q7gbhuPgd9IYWr0vvH6Nr3D8np/8Ae+//AJdn3G+/QniLoRyBuOo8Kb+VimAYN0uv/Utc/Qb79c/vXf8AqWvdP3qE0xnlXRi6QBRd6X3gPQte6fvVZxvSp0FgoLR6yylxtJi40500bSOzpv30E3sRI311MRNoc0cj1NrSGGX97b31bXun79Rnpbf+ra91vv0KJixzrjYoc6YBYell76lr3W+/UmzOl7viLNu6LK22uIrtBGVSYYyWgaTqaDji9Kqdf21/aHxpAGljpjfI1S0P3D96pv72Xvq2vdP3qDLeKgnXifjVgYsVVCCs9LL31bXuH71RP0xvAzktH9xvv0MNjBVTEYka60hhvgOmlx7OIZlshrZsi2IIzZ2YXNC8mAFOm6daaOl98/Qte6336B8Lei34v8B/WrVvFd9CAMB0sv8A1bXun71cPSu99S17p+9QqMX3025i++gAkv8ATS6v0LR/dP3qt43pZcVbJUWSXtBnEElHzuCujdnshSAedARu53A5mp7mKBYmdOHyoQMLl6WXifQte6336d/eq/8AUte6fv0K2r4in/lFOiQmbpZe+pa90/epbP6X3Hv27bLbCF1ztBBCz2iCWgGJ1NCOJxUDfTsG+VCx3toPDjUsYX3OlN0MygWiAxAYAkEKSJENBBifZUb9Kb31bfun71DK3gKTYgc/OqEEn96r31LXuN9+mX+l90fQte6fv0NNiIFVUc3GjhSbHQTr0sxJ1Fq1Hg33qVZP5dGigQN1Kl+INghfo+T+hf8A7Z+yqlzo6wI0ZGO6VifbE8PbRhDcXf3j9tRAS4zMSF7UkzuGY+rTyoABsThVsmOrN1+IRd3exPo7tJ1OvKoGxD/6XT9tfspJ0ofKVXDIyl3bN2pbMYBOXScoVf3agTa97NPULEzlOaPCZmrVMTtE9nHWyyrcslCxgGARJ7wK17nR7OoYIcpEhgpIIiZmIiNZoev3s7F7idX2LmRQTAYro0nWCRl7s07hW30OxLtYKlmhWKROkaQPDWiUaRMZNtoSbBPHtD6Ont9VU7+Is22KdWxKkgkKsT3SaMbsDIOSE+3Mfgat2eglm4BcYXCXAY9qBLCTEDdrUxafJbvsAdjF22YKtlpJCj0d5MDjRBf2AQRFssGEqVWZHq3Vt7T6H2MLYu4lUbNZtvcWXY6opK6TB1AqjiMWy4TZsMZa2ykzqxUbyeJ7NVJLsJX3Mi5sTeChBAkgrEeo0y30Vc6hWynU9gweRBolsKGDkknsgb53svH1VY2EVdyjEkgSqmYGUjXkIkfgVl1GdYcbm1dHbDj9pJRB2x0Ycjs2p9QHxpz9HmXRrJ1/Vn4VkdIvyv8AKr4W7iQouMFCtdCgT2YCmAI5UT/9OcLfK33v3LrJ2VUXmcgQCzkZyY0K7q45c+bHi9s+lrbbvv63+xcIY5T6Ffx+/wDpkX9gldTbKjmVIHmKqXOjbNIRWkclmPUN1EmJuo7EIxNsqCo1iNQsA7t1c2k+W48EjXWDHHd31px5OuClVWc5w6JOPuAe8UtMVyFyNCYjUb9/fTkxQ/yCfWPsrtnDG9ceJY6HfG+tGz0fvHcj+9/WtUYxa3ODbsh2eqXjkFoh+CxJIgk7h3E+FWbuwwfoxw1HHl491Q4Ow1nFMjSGULOuozKx3+BondAbU8c5PrIFc5JIpAw3R/qoNzsgnshly68QJ3mkuGt/q+vKP5iKftDGfnlVizahd4OUtx1O7cKZiejly45ZLRaQJPZGu76RFZ1kbn03S957MNFjjpFqKc5N+VbUt99k2yVcPa45fIj2jSnvsUaHJowkGNCN8g8RHKo8H0au2nzNaKDKRPZPER6J7q19hNnMEtCuUAMeGmp0NUpPr6Xv6nHPpIf0yzxTi26cX9VsvmYZ6NsxDIrROsIT6pFRrg7QJXQkbxlPyFau2cUbNpypIiIgxqYExWAh6shshuhozANEEgkCYMaSD4VpwpNNvseXJ00jQ6hB9FvcNOsYRLhyqCTBJGXWBvPhWbcv3JnqCATuzg+qY86s4XHxdT8y1uXAnrM0A6ETl4gmrai9kvmKyze2Bn0A1O4RJ3TMDU6a1Na6MuAJRjAj0D9lE5w/+GykgxEjhBZd47qmCt/mXJ/aNcCgUOxYIXJ2uWXXdO6JqQ7AY/om9w/ZREbHazZmLDjx5b/DSnqrf5lz3jTAD72xI0KweREHzqquw4Jg6Huo0u4MMSSzHvJk1EMKOPyoAFl2SOXlSop/I/GuU7A0Wnu/ArN2teyWL7/VtN7Tp8JrVcfgisfb6A4dk/zLlu37XVT/AD1AwJEcN1drawmEXKZUaMVGnCdDVyzs0HcgOnIeqhqgsEdtfR00Fr5t9ooj6N4cpagbpb4n7KH+lyZHA524j9m439KLth2ot2155R8AfjVyEifaxgt+qhHrCRXqtpAqgboAHsFeV7VIlySBJPA65jAGg7+PfWfifTadTmO/xrky0eodMAHwGLQEEnD3YE8erY15thXz4DZp09C7v7nIpbNyi7bJAjOs+GYZvKadhsObWGw1hgQbFzE2iSBDZL7LI1neI1A1FVETNPDg9W0RPZHr1Pyqpgdsfk2ItFkzh+tUgGCAqocwnQ6kCO/fV23pa8WHkrfbUWE2A+JC3reUm0biFWOWRcFs5gwG8ZI14MOVZ9T7PprJ5Xz+h0xdStx5Cm302w8ejdH7q/J6p9J+matgsT1Vty4tPBbKIlYnQkmJmO6su90bxZWBYWf/AHEj2z8qtJ0VxNy3cV7aIroyklwYDKRMKNYmayY8Gji76r/Mcp5fcDuEtMOrJPpWbJjlFpRHtE+up9tTmuRG9/jpVrEoq3ciyVUKoJiYWQs98VBtpdbh72+JrZgd4ote4WVVNpgv0cuFbl49yAfxUXYTbRSg/YBB6w/rAbiNwHPXjWrWjqo5VZFj8Sbm0Gf6yWz7AV+Vb6A9VwnMP5T9lDF8RirTR6Sxun0Tx5elRYoi0f2l+DU5AgG29h2zsy6MGtkGOIuKR50W2dpXLesD4Vj3bIuYpUYekR6mUhkOm/Vd3Ka3beyb1wR1tsf/AImn/wCSsr6G2pc/wezCOrWKE8Pla34/2l2ZaGMuXPSrB6MO8y28XnB9VwzRB/Zl+3qbto93VMP/ALay7VkWrrgCCTnaOJY5iYnnp6q63j2UeTPkjq5Y5TzeVLbjm12RU29YzKVO6YPtrKwJCrekHsmyQeH0lP8AMaINvW9Lscz8aH9lQ4ug6gm2P/kb5CtGLyv77M82RK2MU8KqX3BKn9dfJga2rOzLZ3r5t9tWcPsO27gMjBQrNILb1RmiZj6PnRDmyZM2bBJtodJBYeQI+dTAHuioMM4Nsn9ZT7QR9lWFYcalqmUjig8fKuFTP21KVk8fx8aQHHXWkBFlbuphXwn8RU5I9e6maGgCuUP6vlSqcfjdSoAkujv8KHOnTFcLpyzSNCO3IjkeyKJWnurJ6W4MslxAFJChQGmDlA0Ma7wd3OpGCGxr95UkuzBgpEtu07/GtE4y4eZ8W+wUNW9p3LACXbQ7IjRo0G7eIPlXbnSJty21Hi0+QAo3HsXOmMN+Tme2VKkDk1wSZ7tBNHGx7XaUxoDPsE/KgPZVq7ir6vcQKqDSJg6k8deOtelbMw8ZjpojeYy/OrkSjGxNonTmD8Ca3k6IWrn5zr7vb7enV6Zu1GqcJisrHow7Q1gzUFjpetsZGuFQugHVkmPx41yaZaoJsN0KsKdb19teJtj+W2Kr/wDUiwLdzChQBne+W0+sS5Pt+NYH9+gBpcYt/wC2cu/wmnYrblzaF1HZYCCBIgangNSDrv8ACriqRLLjr+ZH7TeQUfOiLojiLa4cgsATcJM+C/bWNew/5tBp9I+cf7awrmNu4fMFRWEz2nKDX9bKw9seNYdfhnkxVDtuadNKKl+LuerpdHMU69jlCwWWPHyryVem99YAwquOa4pCI5+jU+I6a3bqZDh7S/8A7IZh4KluT5eNeNi02Z/h4v1T+m5smsa3u69K+paaGxLwNAy/BftqDbQPbI5t86n2PYZnDuILMCRy1AA9kCn7XwxYMBHH419DhxuGKMXykl8jzsklKbku7YH7OskZgGI3HQDXMog6g8qudWZ/xG9i/drHfEdVcVXW8oChGKANmyzlcTEfsndJ1NTjamHk/nMVHCLSz38YrtRzNRrBDK0kweMfTZVjQDl50R2Um0w36r8GoU2Pi2vA2gj5TcRy7QCBaYsi8SxnKSeyNCING2Gs/mm3b1+Yqp0JAc90Li0JmBJ011CsRpW5g9tqTIMeIqntfZNwOt2yRnG7jwiINCt/D4xCTAHd1bcf2SRWHLik5XE+k8O8QwxwrHl/x9V3bfdo9FubRLiZ9lY5xQuX2gHcAZ0nUxHnQ1hL20CAoy+q20/xECizZuDuHtXcucwNAFAAEAADlV48TtN9idfr8LwvHjV9Xw23T7WP24np94ndzUGsHonhWu2bht5XcXPR3TlzLlk6Txmi3a+FJXhJRf5QPlQJsfaTbOu5erBU7pYKo0PHnrHsrfpnFSalw0fN5L6duTas7O2kJzWm9TW/vVp7NweLDEPacZldZLW4GZCoJ7ZMCZ0BqfBdObbRns3Vn6sXB7QRUG0eniAxaw9y43BSVWfMxWxYcaXm+hmc8j/xJtinMjciCRpwVxB9lX7Ig7qp7BtEAIQB2CscuyfnVpV8KwTdybNaLQB4CfDXxPhTQpjdpMTwnxrQ2PjAjdpotuCH8CrASB3mo/y0NYNtmlkdWUd2UhgPDf66kCjdGlQldOVS34ioPZTA6C3PypUsx5ilQBMwqN7c76sx+Ip1r4VIzExmxw28ad6zVaz0etzKoo8FopZaSrHqoAyrOCVNANfCrCp/Xyqxd31wKfwKAK72Z8KqvsZG4eXgK1FBBjfT2FAGINiW/q+XeatWMIF4VoHQfj8TTAp50AQhK41gMDpPqqbX8CprY0oAxW2VbO9RP7NWLGz1QTlA9VaUUmiI7qAKgSuG3IjjT834iu68DQBQfZSMdRUf9h2+Q3cu6tRbmnCm2cQjTlYNGmhmO4kbj3U0n2AqYfZwT0RFWcvKpmMmlB/ApARFfxFR3sMCZIEeFWre/WpjQBn2sOJ0HlUpT8RVpVrT/tKwAJwykxBM74/doEYOXnWbjNkrc3iRyiifAYy0gYPYDy0gnSAdMu7X+tK7jLfWq4sKEAIKTo0g67vD2UDAf+6dmZ6tB6u+rWF2HbSMqgHSIEUbttLD/wCkX2j7tXsLtzDqmXqsoBPZADDx1inYgMt248eFdAomxG1sM27CqfGFP8INZGKxNs+hYVO/M5+ceVAFGCRp8KkuYG4LYuFCEO5iNNd3f66faOlbuFxRZbZbC3LpQBVZS+U5d3ZAKkigDEfZN9UztaYKBJMbhzI3gVFjMEUS0+YEXFLDSIgwR6jxomwd7EPdZmsOWeQpfOqWxB0IiCIjfx8ayMShODt75tXnt+8M3xpgZCkRqPx7aVOFKgRaJqZN2+osu8/jWnFRwNSMe9OAqDN5U4a6zvoA7dI51xvVSKjWN1IbudADlJEabqRbd+OHnTGHLlXKBkubu41Hx/GlJRz8dK7PnNAHJEjWpSahyjTlTLhA46UASk6xNcNzvrNxm0FtiWYD4nwA1NDu1tuXMoNsQp3E6t7Ny/jdTp1YBJi8eiSWYAfjhxrEu9IGdsttY5M3HujhQx15ZpYknma0UcMveKaoTJcZs+/dIa7czAxGsBSdQIUAevuPI0Y9FMUGTqLgUXEHAAC4u7NHMHQjvB46YODudaneujDvPHwPxmq93FsjK1oE3LZlSNx4Fe8ESpjnWjHllF+hzkkGePs9XEahjGvA7/Xp8Kitv4UukO07aWQHJVmylV4zIOWN5O8aTE61BYaR51Oogoy27hik5R3Ltk99SRUAUceVdJjWaznQkTWrqbKvOoZUJBEgyv21mZuFW0xtxRAuuANwDED40wO2dnXWLKqEsmjCRpPifxFK9s+9bjNbIzHKuq6nlvqNMVcViwuOGbUnMQTykg61y9i7jxmdzEESxMHmNdDQBbbY2IP6I+1fvU1tj4gDW03qg+QNVztG/wD51z32+2nWNq3wRF5t+9iWHsIPwoAq30ZT2lKkbw2h9lRMaOsCRibeW8Lb/rIZ9cb0asTF9FboY5GUrwJMH16cPOgDDQ6b61tmLc6st+UizbDZZJ0LEZoArKxGHCGCykj6pke2N/hWhsDEMrMBfS2CASLgBVju0kjUUwNK1dKkN/aCGDMMdD3Htbqq3bTdXi0eMwK3hlOnpSxHdBHtrVOJuZc35Vhcs5c2XSYmJz741iqNmyfykh7ouHEWXAZdFggwB4BfOkALSO6lTSlKmItdZ3Umud2+uht0VGzwKQyQP4Vxbndu86i67wqZSeHCgDoud1cJHKdPjXc2gpoPf5UgHK3d3fj8cKbA5Cus/f7aYDG80APZ+7hSPhyrs764fHv3UAca7HCqeJvxwq8Z0jfWdjlMUmMrbTwobDi/aEuJLTqY1U+7y3Rm56itjFdk2rvMw0fW1Kn16g98co3+j21OqutYuaJcMqTuVuIPcarbe2YbVwumaQwZYBMa6cN4PPgPGN04+1gpR+DRnjLok4sFSsMdZjSeHsq5hFYgsCAg0Z2IVF7ix0nuGvdVXaNqwXL9iRqLZbsIfpA5NXAO5Bw0JO6oSpfKWOfTsggEIOS217FsdxOv1a5rTuPm+/v7ov2l+U3cNjrVmXDPckZSRCWzOsdsFn8CENZ79JMSWPUKi8iF1E/rPmI9UVzD7NLmX14DuHLkB3AAd1EGz9mqu+PZpQ5xjtEFFvkobFwN66/XYkl3meeg3DcNKNrCxw4+uq+HSBpVpD399cJSb5OiRN1nd3Vxn1iK6CdIprMYpAOd/CkLukxUZueH4FSieFACLzw/EU0mOHH5TXS26m5u/wAuVACmRupqwOVdZu+mAxxoAetzK0iQQdCDBE+G6rOI2pedQjuxXlO/x+t65qrPLxrnrpgNNzu3+X4im9Zru9tS6mI5UxgaBFjCbWu2VIQjKdSCARI467j9lSrtu4b1u64zZCIAAEDiBHME1nsx5DnTwD/5oGLE4hS7EKQCxIEjQEyBSrqtSpiJNl4U3Txjefl9tbtvYqHek+o15tj3zuw1yr2AMxg5fSJWYnNInkFqomFQfQHs19tcluy3serXdj29Ox9ID276Dsbj0TGXsOpAKa5ddBMf19Y513o5tPqb2Gw863M+Iu5mJyWkQraAkwCzwfA94oWwxZ8bfxLb7hEe6gbw9EV0okNsFqwncASdeSk/ZUT4oAakD8a+FQ4W7CsZnsfEgfM1nLluBiygkNA7hlBPmfKuOXJ0Rs26DSf1OXobpcsn/tdSYVWMeH9a4+1Y3ofb9sUrYAEAAeGlTAqRDKDWNaib7n0v/k6NLyN/m/4J8Jj1ePokiQDH+0kVfw3aOvIn2KY9UxQJiMRlxC5AAC2Uj3h6zoDRpsy5IYmPQb5D51swzc4Wz5zxLTQ0+dwg9qv4X2HKCfZT7OA6xoJAAUsxO4KokmBv8KjtNrFW8JfyMGlxE6owDeYI8q6GAydo9EBcN0G8qlBnnI8ZcoZXkCFmYg6yDQRti1irkKSSoEAZmjdyJOncPCvVMdtEXVdXVpLFhD6egEUNIJbLE8JM7qwb2GXfFXGbjwJpPk892Z0dZmJuEtAJgaKIBjQfOr2JtizbZzHZUkDmY0FF1i0O1+y2n7poS6XJ+ZbxH8wPyqXK2VQ/DXwVUk5ZUGCY3gd9X7Ny3HprP7Qn41FsXZzdUhyKCRv015a+EVcNiPoiqSJsjubX6opBDKXVSZnKDvMz9u6ifCXA0j9Vo15AkUA9KLYFrMEC66keQ76K9lXf5W1/cNJjRbfERvMRvM1h/wBvXHYBFXLlDdqZht2g3VF0hvHqnVSdVIkaRIrI2Tiy7NlgHJb3gtpB4AjjSiNhD/ad/wDU9h+2uptx0YC4q5SYlZkeIO/yqmjXZ1e3HdaPx6yq20S2QlipA10UqfNjwmr2JDbDnMWB+qx38QJFRtiAOMVl7AxMhNd6R49iKp7YxmS0zAblJHfpXN7FBFhreeN4BPpZSR6vL21fGyCZIcd3ZOunHXSpuiLpesBo4CO6QCB5miRQkRl8/lXiy8Qyt7UkehLTY47O2wKuYZk1I3ctRXLMNmHJTHq1+VE1+wCTpWHtG0tvEqFGjjd4gqfbWrSa2WWXRNb+hxz6eMI9UWUADU9iwGYBmyg8YJ9ULqaqC5uM1dwOKyOlwCcpmDpMfCvSMZebYgzunWrKrmIytoAoMkxC74g61k9XyrUXG2gHTJcyOVZvzgzllLHU5dVM+U76zR+NaBkDKZpU5roHOlTEaK9EMOfp3feX7lOu9EcKis7veCqCzHMugUST6HIVZtbTXnWT082uBs7FQdWt5P8AuMEPkxrgrs60BvQK+bz7Ux7iD1QtLyXrDCoP2QiAd0VzZhkk9/486m6L2ep2EXnXE4kn91NB/FaPtqHZY0Ht+dduxEuWbmeLTmeKj4n5VgptEq/VoM7MS0SABA4mDExOg4DnWteaLQnizH2KPtNYWwcCTeuXjEEnxMwAY5aGs+VRddXB6Ph8s0XJ4Fcqr4J9/lX5micbiB+itf8AcY//AF1KmMvAw1pf3bk+TIPjVq5hpETHqqDbtkpYZlIJMLI3rmMTryBmpjDTy2X7mrJm8UxLqnx8Iv6GMVz30YQVK9ZPIsIEfuzRns0wj6/RA9rL9lB2ykgqBuCqP4Qf91F+C/w37ygHtY/KuuFVCjH4nkeTP1Pml9Ce24BH4/G6pncDlVRT30rh14V0PPJ1uio8Qw3aVCx5RSuHwpDGofS1+g3woT6RiV1+so9rAUUKT2/2G+IoT6St+bH7Sbv2hS7jH4bbNxAEXKABA0O4ac6t29pXDxT2H7aFv7Qtj6XkT8qkTaScG8j9lWmyWjV6RYhmssGykQW0HIHvre2U/aGvBv5TQbicUHtXIJMIx3ch30VbKbtJ6/NTQ+ARU2o0odeVD/RrMcVbSZNxCoEACQMyiAABoDW1tAnLvobwGINvFYZxwuD5j51MRs9LTo5fPBfeFUNv7Eu28PdZgICMTB5CtW30njiPaKpbb271ti6kjtW2G8cVNdCSl0caOqEneB8qrbcWbbCeY+VN2Hc7Ns/sn4Gptqj/ABB3tHtNc5FI3+hW11w+FZrgKgsqKoBYnLnywBzSD3Vo3On6A6YXEN3/AJoDzuz7aAcRdK2LL/5bqxAntZrQzTrBMBgNKMML0UxFzUBUH67ZfKCR6xXl4tNh6evI+W+/qbc+afXUV2X0Jz/1Esh8tzD4hOZi2wHu3SabtTaVu89q/acshJGoKlSpUlSGgg6g94IO41S2r0GxBbMDaOkekfmtZOEwF7Dvdt3kZQRbdZ1U+mrMpUwT6E68RI3Vox4tNGSliluu1+/b9zi8mVxamtn/ACbtzR2E7ifjU1m4N1VcQxLk8wD7VBpyt4VvMxYe6KctyeVUyddYrqnXSKAJLl3U0qaT4UqABQdObX+Vc/h+9UG3OkKYrA4pVV1yLbY5o3dfbXgTzoV/s+9/k3f+232UZf8AS3CxibgvKUQ2pLXFKr2biNqWAG4E+quUeTpdG30vUYTZ+Aw7dnq7OZxH0nyz7XL+dZmBWABG4VL/ANUMcuMvjqTmRerQHcGALZiJ3iXPjHKlhUjhXRkE20Wi2gjcpPtJ+yh59qHDpI1JhY9RPyrb28YWOSqPDQE/E0IbcBKJAJ7R3Cdy6fGsWZdWSMXwe/4bJ4tHmyx82y+/1L46WOdAPb/QVqYnHNcw7ZZZmUELz1BMeqfZQMttvqt7DRTsq7lS2TpAG/nGg8eFTljHHTiu5o8MzZdT7THmls4v3fD3epo7O9NhG4x3GABp3aUV2P8AC3b3Hkp+2gnYFxuseYg5QOQjMeP43UaofzQ4yzeQUVrxr8CPC10urUTfr9NiSyOPKpnE1BZEDjUjPVmUSLUWIHGnh6jvajjQBWB0uafQPmy0J9JEJQgDWZ93tHyFFo9F/wBn/etCPSVuwBO9t/jvpLkb4Au1h2ygkqAwka6/CpvyFxxXTXeePqonw+07eVRavdWMlsFc2QhhbUOOH0g2v21XcqpzLdUHmHE+0Gr6F7xdTKOAsMyuuhLK1sa6SymPD+tGGyG7SHw19VCuNxpbU3S7mAO1mgazrw4ad9EewLpbqpGU9jSQfhQ+BLkgx3onThQpfXtWT/6h8m/pRZtBdCIoXuGVWdyu5/mqEUzRTEjiRVpTOnPSsJretbOzO0PXFdYSvZkSVGhsZ/zSc8q/AVpbWEs+nGfb/wCazNmLCgHhI9hI+ArU2iNZ5hT/AAiomUjIS7OHGhYo9uQBrrcdB46Ovsr0XbvSr8kQXHUsGcIAsbyCZ14QtAfQ/EHrHE6C5PgCo09uvrq1/wBQ3JtWx/6hPsU/bXz+VdeqjifFt/qr/Y9hUtP7Rc0vlsFFjp8j/on9orb6YYZXwdq+gkEKR3K8MZ5eiPXXjOxsTpl4j4cK9h2Zjc2ylBP6O4mu7TOB8q9PLgw4FGcV3PPhkyZG4tg3caQhj6IHsJHyqSxvqlg2JtIWykgspgQOB0BJjfVnD7+NbjMW2E01FppalnoAkLDu/HqpVzMKVAHnV7C3D+ksn11SsYV2O9F4y2g9vOtfrVZiMkfv5v8AatPbq0guQo5sYFIZJsjZuoL4iyANwLHf6lrbNtVgLct3J+oSY3RMqOfkapYDt2zdQDIGCT4gkEcxAnvBB40R7E2It6ytzOBJYRkJ9Fip1zidRypAZO1MKLrXAbltNSBnJE7wIgHl5ih61aW2Ia6J528rr6s1xCo7oPjXqC9HbMQQD39v5XIrznbmRXYBARmIBDRoGOsZTOnfUSxRn5kadPrMunf9uVGJd2tdUxkU+DyPIVKxZvprPDcoB5k5yT7Ktph0NT2zaRlUsgY7gSATOggHUydKhYMa4RpyeLavIqlMu7K2aqAHr7JbViAzEk6AKOxv18q3w4yW1LKo7Uk7l7USY4aVj21It9dpkLFR+6AfZqD66MrXRxRvdW5jIwn19ZpXb4HnSbbt8sz0a1/qsP7zfcpt97YWVv2nOnZQsT5qBHrq/trZ1u3ZuXFCgqug7fMDi550IYfaQfXLlOsiZA9cCfZRQjftPbI7V+0h5OWB8lOlK41r/VYf3m+5WQL+u6q67Vts7W1IJAkkGfpRGnLj4ikM1VYZbgDKwgAEbm7Q1EjdWLtbZyOk9dZB3wWOYHfqMsVsbPwvWXLallUXA5UxM9WYbQMIMnnRAnRm1BD5XnmHEe7coSEzxTF7PZT2epP7L/aCfOqSo7GMonmWgfCvSem+xbOHNkII6zrJPa0yZI9Jjvz+VDS4RDxp0gsztm4AsQCbK95aTuIOsaUYYHDqtxYuW2Er6BOkHjIEf0rNw+HVdwHiadax6AsM6kgmQDqIgGR46UNhRcv4YPmm5btxuzkid+6Ad3zFCO0cAyM2V7TKZOjzv37wK9K6PbD/ACi3nulUmGVQCxKH0SSHWJg6Rw31r3OheFYCVHjNzXv/AMSKEgbPDbty6OCnw1+dWsLevr6LWx6xRF0h2UlrE3bSABUIA3neoPEnnVTDYMTrVWkHJqbJwpCS+Iss57WUMZGk5QMu/fx3mtPELmySQJVQSdw4SY1gVk3cUEUEjQRJ9YH+7yqO5tbtAIFYHUtm004DTX21LY0cfCiw7fnrTI4glWJidJIKieyT7BWoeltkDK9u3ciNV1DQPSy3EGU686KMB0WtXLaPcZXzKrEZGHpKDAK3Z40zG9BMIEdgnaCsR2n3gEgaueNZ8mjx5Xckd4aqcF0rgx8B02wAPawig8ylsD15ZPkaqY/pGcU6onU2rQJb0oC9kgALl0JLEmP6UOWsCh41o2LQUGABSjpMca5dA9RN3wrNzCNFpgCGh5kagzm1Ejduq5hWQgE37KzvVmYMPEZDQzf2ktpZOvIExJG8SR31Ns7a2Z16wKizqYZ4HgCpNaWzPQUza/1WH95vuVDburnguirBhmnKY4SAd/hwrcs9H7calWnd2XWP/wCpmqHSDZiWbYdRvYKd/EE8WPKPXVUxWQ5rX+qw/vN9ylWL+UDl50qQFa30cMk9b/B/yrWwOECWblspZuM4IW49oM9uVgMhYkAj0hpvpUqQzlvBkWDaNzXrDczFd8qFC7+GXeSd9X9l3zYQW/Sidd0ljmOmsatSpUwNFdrkfR8/6UIX+j2Yyb3GfQ/5VylQIcmwSv6T+D/lWocODYW0Esq4P+OLX53QzGbNMH4aUqVKhle/gGawlouIVmbMLaqCGIgZVgCAInUmt21tRhpln1x8qVKmIg2rjTftPa9HNAzb9zBt2nLzoetdHyn6af3P+VKlQMmXZZJP5z+H/l4e2r+MUXOry2sPayklslkA3QREMSd4Os7/AGmlSpUBHhcKUNgl9bC3R6Pp9YwM7+zG7jM8K2V2ww+jwnf/AErtKmIx+kuFOMNolur6vPwzTnyzxERk86y7fR6P0v8AB/ypUqBlnCbJCXEdiLihgShWAwB1G/QHdU+0sIt7D9TksW2zCbyWQLhgagkMJB3xupUqVAXNms1lEUHNktrbndmylu1Gselu7q0V2y0xln1/0rtKmIFdq7JN+/cu9Zlz5TlyzEKq78wndyqMdHY/Sz+5/wAq5SoGS29lMLikOpVQoydUO0RGZi0yc2oy7oJ0Nc25sgYi6txRasZVylbVnKrQSZPb36x6qVKikAQ4LGtbRE+oipPPKsTHDQVMdtGIK6EHj/SlSpiBGz0eIH+L/B/yq7Y2Zlt3FDKXfJluNaV+rysS0K8g5gY7oB1rlKlQxYTZ7Iys5t3gp1V7K5H0I7SKQukzoBuFVcfsXrL9y6pS0rFT1du3CL2QpgZ+JBJ7yaVKlSCwot7TZQABMADfEkASe6arbWxpvWzbjLJUht8EGd2nDT112lVWKjCOzCN9zX9n/lSpUqV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Oval 5"/>
          <p:cNvSpPr/>
          <p:nvPr/>
        </p:nvSpPr>
        <p:spPr>
          <a:xfrm>
            <a:off x="5669114" y="4094480"/>
            <a:ext cx="985520" cy="1137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a:endCxn id="6" idx="2"/>
          </p:cNvCxnSpPr>
          <p:nvPr/>
        </p:nvCxnSpPr>
        <p:spPr>
          <a:xfrm>
            <a:off x="3576320" y="3169920"/>
            <a:ext cx="2092794" cy="1493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12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300"/>
              </a:spcBef>
              <a:buNone/>
            </a:pPr>
            <a:r>
              <a:rPr lang="en-US" sz="2000" b="1" dirty="0">
                <a:latin typeface="Arial" panose="020B0604020202020204" pitchFamily="34" charset="0"/>
                <a:cs typeface="Arial" panose="020B0604020202020204" pitchFamily="34" charset="0"/>
              </a:rPr>
              <a:t>Take Steps to Avoid Injury While Walking:  </a:t>
            </a:r>
          </a:p>
          <a:p>
            <a:pPr marL="0" indent="0">
              <a:spcBef>
                <a:spcPts val="300"/>
              </a:spcBef>
              <a:buNone/>
            </a:pPr>
            <a:endParaRPr lang="en-US" sz="2000" b="1"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Be visible and make eye contact with drivers of vehicles.</a:t>
            </a:r>
          </a:p>
          <a:p>
            <a:pPr>
              <a:spcBef>
                <a:spcPts val="3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Never assume a driver will give you the right of way or stop.</a:t>
            </a:r>
          </a:p>
          <a:p>
            <a:pPr>
              <a:spcBef>
                <a:spcPts val="3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Stay alert, head up, and avoid distractions such as cell phones or other electronic devices while walking.</a:t>
            </a:r>
          </a:p>
          <a:p>
            <a:pPr>
              <a:spcBef>
                <a:spcPts val="3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Walk in safe places even though it may not be the quickest or most direct path. Use crosswalks when crossing the streets. </a:t>
            </a:r>
          </a:p>
          <a:p>
            <a:pPr>
              <a:spcBef>
                <a:spcPts val="3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Look left, right, and left again before crossing a street.</a:t>
            </a:r>
          </a:p>
          <a:p>
            <a:pPr>
              <a:spcBef>
                <a:spcPts val="3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300"/>
              </a:spcBef>
              <a:buFont typeface="Arial" panose="020B0604020202020204" pitchFamily="34" charset="0"/>
              <a:buChar char="•"/>
            </a:pPr>
            <a:r>
              <a:rPr lang="en-US" sz="2000" dirty="0">
                <a:latin typeface="Arial" panose="020B0604020202020204" pitchFamily="34" charset="0"/>
                <a:cs typeface="Arial" panose="020B0604020202020204" pitchFamily="34" charset="0"/>
              </a:rPr>
              <a:t>Stand clear of parked cars or other obstacles before crossing so drivers can see you.</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32017" y="937108"/>
            <a:ext cx="1611984" cy="1555423"/>
          </a:xfrm>
          <a:prstGeom prst="rect">
            <a:avLst/>
          </a:prstGeom>
        </p:spPr>
      </p:pic>
      <p:sp>
        <p:nvSpPr>
          <p:cNvPr id="2" name="Title 1"/>
          <p:cNvSpPr>
            <a:spLocks noGrp="1"/>
          </p:cNvSpPr>
          <p:nvPr>
            <p:ph type="title"/>
          </p:nvPr>
        </p:nvSpPr>
        <p:spPr>
          <a:xfrm>
            <a:off x="5191760" y="73982"/>
            <a:ext cx="3895214" cy="598022"/>
          </a:xfrm>
        </p:spPr>
        <p:txBody>
          <a:bodyPr>
            <a:noAutofit/>
          </a:bodyPr>
          <a:lstStyle/>
          <a:p>
            <a:r>
              <a:rPr lang="en-US" sz="2400" b="1" dirty="0">
                <a:latin typeface="Helvetica" panose="020B0604020202020204" pitchFamily="34" charset="0"/>
                <a:cs typeface="Helvetica" panose="020B0604020202020204" pitchFamily="34" charset="0"/>
              </a:rPr>
              <a:t>       Pedestrian Safety</a:t>
            </a:r>
          </a:p>
        </p:txBody>
      </p:sp>
    </p:spTree>
    <p:extLst>
      <p:ext uri="{BB962C8B-B14F-4D97-AF65-F5344CB8AC3E}">
        <p14:creationId xmlns:p14="http://schemas.microsoft.com/office/powerpoint/2010/main" val="93465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Helvetica" panose="020B0604020202020204" pitchFamily="34" charset="0"/>
                <a:cs typeface="Helvetica" panose="020B0604020202020204" pitchFamily="34" charset="0"/>
              </a:rPr>
              <a:t>               Driver Safety on Site</a:t>
            </a:r>
          </a:p>
        </p:txBody>
      </p:sp>
      <p:sp>
        <p:nvSpPr>
          <p:cNvPr id="3" name="Content Placeholder 2"/>
          <p:cNvSpPr>
            <a:spLocks noGrp="1"/>
          </p:cNvSpPr>
          <p:nvPr>
            <p:ph idx="1"/>
          </p:nvPr>
        </p:nvSpPr>
        <p:spPr>
          <a:xfrm>
            <a:off x="203200" y="937108"/>
            <a:ext cx="8768080" cy="5372252"/>
          </a:xfrm>
        </p:spPr>
        <p:txBody>
          <a:bodyPr>
            <a:noAutofit/>
          </a:bodyPr>
          <a:lstStyle/>
          <a:p>
            <a:pPr marL="0" indent="0">
              <a:spcBef>
                <a:spcPts val="300"/>
              </a:spcBef>
              <a:buNone/>
            </a:pPr>
            <a:r>
              <a:rPr lang="en-US" sz="2000" b="1" dirty="0"/>
              <a:t>Driving Safety Tips </a:t>
            </a:r>
          </a:p>
          <a:p>
            <a:pPr marL="0" indent="0">
              <a:spcBef>
                <a:spcPts val="300"/>
              </a:spcBef>
              <a:buNone/>
            </a:pPr>
            <a:endParaRPr lang="en-US" sz="2000" b="1" dirty="0"/>
          </a:p>
          <a:p>
            <a:pPr marL="457200" indent="-457200">
              <a:spcBef>
                <a:spcPts val="300"/>
              </a:spcBef>
              <a:buFont typeface="+mj-lt"/>
              <a:buAutoNum type="arabicPeriod"/>
            </a:pPr>
            <a:r>
              <a:rPr lang="en-US" sz="2000" b="1" dirty="0">
                <a:latin typeface="Arial" panose="020B0604020202020204" pitchFamily="34" charset="0"/>
                <a:cs typeface="Arial" panose="020B0604020202020204" pitchFamily="34" charset="0"/>
              </a:rPr>
              <a:t>CNSE Site Speed Limit is </a:t>
            </a:r>
            <a:r>
              <a:rPr lang="en-US" sz="2000" b="1" u="sng" dirty="0">
                <a:latin typeface="Arial" panose="020B0604020202020204" pitchFamily="34" charset="0"/>
                <a:cs typeface="Arial" panose="020B0604020202020204" pitchFamily="34" charset="0"/>
              </a:rPr>
              <a:t>15 MPH</a:t>
            </a:r>
            <a:r>
              <a:rPr lang="en-US" sz="2000" dirty="0">
                <a:latin typeface="Arial" panose="020B0604020202020204" pitchFamily="34" charset="0"/>
                <a:cs typeface="Arial" panose="020B0604020202020204" pitchFamily="34" charset="0"/>
              </a:rPr>
              <a:t>. </a:t>
            </a:r>
          </a:p>
          <a:p>
            <a:pPr marL="457200" indent="-457200">
              <a:spcBef>
                <a:spcPts val="300"/>
              </a:spcBef>
              <a:buFont typeface="+mj-lt"/>
              <a:buAutoNum type="arabicPeriod"/>
            </a:pPr>
            <a:endParaRPr lang="en-US" sz="2000" dirty="0">
              <a:latin typeface="Arial" panose="020B0604020202020204" pitchFamily="34" charset="0"/>
              <a:cs typeface="Arial" panose="020B0604020202020204" pitchFamily="34" charset="0"/>
            </a:endParaRPr>
          </a:p>
          <a:p>
            <a:pPr marL="457200" indent="-457200">
              <a:spcBef>
                <a:spcPts val="300"/>
              </a:spcBef>
              <a:buFont typeface="+mj-lt"/>
              <a:buAutoNum type="arabicPeriod"/>
            </a:pPr>
            <a:endParaRPr lang="en-US" sz="2000" dirty="0">
              <a:latin typeface="Arial" panose="020B0604020202020204" pitchFamily="34" charset="0"/>
              <a:cs typeface="Arial" panose="020B0604020202020204" pitchFamily="34" charset="0"/>
            </a:endParaRP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Focus 100% of your attention on driving. </a:t>
            </a: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Don’t use your phone or any other electronic device while driving.</a:t>
            </a:r>
          </a:p>
          <a:p>
            <a:pPr marL="457200" indent="-457200">
              <a:spcBef>
                <a:spcPts val="300"/>
              </a:spcBef>
              <a:buFont typeface="+mj-lt"/>
              <a:buAutoNum type="arabicPeriod"/>
            </a:pPr>
            <a:r>
              <a:rPr lang="en-US" sz="2000" b="1" dirty="0">
                <a:latin typeface="Arial" panose="020B0604020202020204" pitchFamily="34" charset="0"/>
                <a:cs typeface="Arial" panose="020B0604020202020204" pitchFamily="34" charset="0"/>
              </a:rPr>
              <a:t>Observe and Obey </a:t>
            </a:r>
            <a:r>
              <a:rPr lang="en-US" sz="2000" dirty="0">
                <a:latin typeface="Arial" panose="020B0604020202020204" pitchFamily="34" charset="0"/>
                <a:cs typeface="Arial" panose="020B0604020202020204" pitchFamily="34" charset="0"/>
              </a:rPr>
              <a:t>all traffic signs (e.g., stop, yield, pedestrian crossing, crosswalk, speed limit) to ensure the safety of yourself and others.</a:t>
            </a: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Yield for pedestrians at all times and in crosswalks.</a:t>
            </a: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Always wear your seat belt.</a:t>
            </a: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Drive safely and defensively on site roads, in parking lots, etc.  </a:t>
            </a:r>
          </a:p>
          <a:p>
            <a:pPr marL="457200" indent="-457200">
              <a:spcBef>
                <a:spcPts val="300"/>
              </a:spcBef>
              <a:buFont typeface="+mj-lt"/>
              <a:buAutoNum type="arabicPeriod"/>
            </a:pPr>
            <a:r>
              <a:rPr lang="en-US" sz="2000" dirty="0">
                <a:latin typeface="Arial" panose="020B0604020202020204" pitchFamily="34" charset="0"/>
                <a:cs typeface="Arial" panose="020B0604020202020204" pitchFamily="34" charset="0"/>
              </a:rPr>
              <a:t>SUNY Poly Police patrol and monitor campus wide and enforce all NYS motor vehicle laws.</a:t>
            </a:r>
            <a:endParaRPr lang="en-US" sz="2400" dirty="0">
              <a:latin typeface="Arial" panose="020B0604020202020204" pitchFamily="34" charset="0"/>
              <a:cs typeface="Arial" panose="020B0604020202020204" pitchFamily="34" charset="0"/>
            </a:endParaRPr>
          </a:p>
          <a:p>
            <a:pPr marL="0" indent="0">
              <a:spcBef>
                <a:spcPts val="300"/>
              </a:spcBef>
              <a:buNone/>
            </a:pPr>
            <a:endParaRPr lang="en-US" sz="2400" dirty="0"/>
          </a:p>
          <a:p>
            <a:pPr marL="0" indent="0">
              <a:spcBef>
                <a:spcPts val="300"/>
              </a:spcBef>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71241" y="810706"/>
            <a:ext cx="1620945" cy="1955330"/>
          </a:xfrm>
          <a:prstGeom prst="rect">
            <a:avLst/>
          </a:prstGeom>
        </p:spPr>
      </p:pic>
    </p:spTree>
    <p:extLst>
      <p:ext uri="{BB962C8B-B14F-4D97-AF65-F5344CB8AC3E}">
        <p14:creationId xmlns:p14="http://schemas.microsoft.com/office/powerpoint/2010/main" val="45665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233" y="2648932"/>
            <a:ext cx="8768939" cy="1102625"/>
          </a:xfrm>
        </p:spPr>
        <p:txBody>
          <a:bodyPr/>
          <a:lstStyle/>
          <a:p>
            <a:br>
              <a:rPr lang="en-US" dirty="0"/>
            </a:br>
            <a:br>
              <a:rPr lang="en-US" dirty="0"/>
            </a:br>
            <a:r>
              <a:rPr lang="en-US" dirty="0">
                <a:latin typeface="Arial" panose="020B0604020202020204" pitchFamily="34" charset="0"/>
                <a:cs typeface="Arial" panose="020B0604020202020204" pitchFamily="34" charset="0"/>
              </a:rPr>
              <a:t>Workplace Violence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121790" y="3591301"/>
            <a:ext cx="7418895" cy="1754326"/>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Every year, approximately two million people throughout the country are victims of non-fatal violence at the workplace. Officials at the Department of Justice have found violence to be a leading cause of fatal injuries at work with about 1,000 workplace homicides each year. </a:t>
            </a:r>
            <a:br>
              <a:rPr lang="en-US" b="1" dirty="0"/>
            </a:br>
            <a:endParaRPr lang="en-US" b="1" dirty="0"/>
          </a:p>
        </p:txBody>
      </p:sp>
    </p:spTree>
    <p:extLst>
      <p:ext uri="{BB962C8B-B14F-4D97-AF65-F5344CB8AC3E}">
        <p14:creationId xmlns:p14="http://schemas.microsoft.com/office/powerpoint/2010/main" val="139808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sp>
        <p:nvSpPr>
          <p:cNvPr id="3" name="Rectangle 2"/>
          <p:cNvSpPr/>
          <p:nvPr/>
        </p:nvSpPr>
        <p:spPr>
          <a:xfrm>
            <a:off x="169683" y="999419"/>
            <a:ext cx="8710366" cy="5032468"/>
          </a:xfrm>
          <a:prstGeom prst="rect">
            <a:avLst/>
          </a:prstGeom>
        </p:spPr>
        <p:txBody>
          <a:bodyPr wrap="square">
            <a:spAutoFit/>
          </a:bodyPr>
          <a:lstStyle/>
          <a:p>
            <a:pPr fontAlgn="base">
              <a:lnSpc>
                <a:spcPts val="1560"/>
              </a:lnSpc>
              <a:spcAft>
                <a:spcPts val="750"/>
              </a:spcAft>
            </a:pPr>
            <a:r>
              <a:rPr lang="en-US" sz="2400" b="1" dirty="0">
                <a:solidFill>
                  <a:srgbClr val="212121"/>
                </a:solidFill>
                <a:latin typeface="Arial" panose="020B0604020202020204" pitchFamily="34" charset="0"/>
                <a:ea typeface="Times New Roman" panose="02020603050405020304" pitchFamily="18" charset="0"/>
                <a:cs typeface="Arial" panose="020B0604020202020204" pitchFamily="34" charset="0"/>
              </a:rPr>
              <a:t>Level One (Early Warning Signs)</a:t>
            </a: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1200"/>
              </a:spcAft>
            </a:pPr>
            <a:r>
              <a:rPr lang="en-US"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person is:</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intimidating/bullying;</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discourteous/disrespectful;</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uncooperative; and/or</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verbally abusive.</a:t>
            </a: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pPr>
            <a:r>
              <a:rPr lang="en-US" sz="2000" b="1" dirty="0">
                <a:solidFill>
                  <a:srgbClr val="212121"/>
                </a:solidFill>
                <a:latin typeface="Arial" panose="020B0604020202020204" pitchFamily="34" charset="0"/>
                <a:ea typeface="Times New Roman" panose="02020603050405020304" pitchFamily="18" charset="0"/>
                <a:cs typeface="Arial" panose="020B0604020202020204" pitchFamily="34" charset="0"/>
              </a:rPr>
              <a:t>Response When Early Warning Signs Occur at Level One</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Observe the behavior in question.</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Report</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concerns to your supervisor to seek help in assessing/responding to the situation. If the offending employee is the reporting employee's immediate supervisor, the employee should notify the next level of supervision. If the offending person is not an employee, the supervisor of the employee reporting the incident is still the appropriate individual to receive and provide initial response.</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Document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the observed behavior in question.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770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sp>
        <p:nvSpPr>
          <p:cNvPr id="3" name="Rectangle 2"/>
          <p:cNvSpPr/>
          <p:nvPr/>
        </p:nvSpPr>
        <p:spPr>
          <a:xfrm>
            <a:off x="235672" y="1075291"/>
            <a:ext cx="8474696" cy="5032468"/>
          </a:xfrm>
          <a:prstGeom prst="rect">
            <a:avLst/>
          </a:prstGeom>
        </p:spPr>
        <p:txBody>
          <a:bodyPr wrap="square">
            <a:spAutoFit/>
          </a:bodyPr>
          <a:lstStyle/>
          <a:p>
            <a:pPr fontAlgn="base">
              <a:lnSpc>
                <a:spcPts val="1560"/>
              </a:lnSpc>
              <a:spcAft>
                <a:spcPts val="750"/>
              </a:spcAft>
            </a:pPr>
            <a:r>
              <a:rPr lang="en-US" sz="2400" b="1" dirty="0">
                <a:solidFill>
                  <a:srgbClr val="212121"/>
                </a:solidFill>
                <a:latin typeface="Arial" panose="020B0604020202020204" pitchFamily="34" charset="0"/>
                <a:ea typeface="Times New Roman" panose="02020603050405020304" pitchFamily="18" charset="0"/>
                <a:cs typeface="Arial" panose="020B0604020202020204" pitchFamily="34" charset="0"/>
              </a:rPr>
              <a:t>Level Two (Escalation of the Situation)</a:t>
            </a: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1200"/>
              </a:spcAft>
            </a:pPr>
            <a:r>
              <a:rPr lang="en-US"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person:</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argues with customers, vendors, co-workers, and management;</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refuses to obey agency policies and procedures;</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sabotages equipment and steals property for revenge;</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verbalizes wishes to hurt co-workers and/or management;</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sends threatening note(s) to co-worker(s) and/or management; and/or</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sees self as victimized by management (me against them).</a:t>
            </a: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pPr>
            <a:r>
              <a:rPr lang="en-US" sz="2000" b="1" dirty="0">
                <a:solidFill>
                  <a:srgbClr val="212121"/>
                </a:solidFill>
                <a:latin typeface="Arial" panose="020B0604020202020204" pitchFamily="34" charset="0"/>
                <a:ea typeface="Times New Roman" panose="02020603050405020304" pitchFamily="18" charset="0"/>
                <a:cs typeface="Arial" panose="020B0604020202020204" pitchFamily="34" charset="0"/>
              </a:rPr>
              <a:t>Response When the Situation Has Escalated to Level Two</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If warranted, </a:t>
            </a: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Call</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911 and/or security, particularly if the situation requires immediate medical and/or law enforcement personnel.</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Immediately </a:t>
            </a: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Contact</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the supervisor.</a:t>
            </a: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If necessary, </a:t>
            </a: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Secure</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your own safety and the safety of others, including contacting people who are in danger.</a:t>
            </a: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Document</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the observed behavior in question.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288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sp>
        <p:nvSpPr>
          <p:cNvPr id="3" name="Rectangle 2"/>
          <p:cNvSpPr/>
          <p:nvPr/>
        </p:nvSpPr>
        <p:spPr>
          <a:xfrm>
            <a:off x="0" y="749180"/>
            <a:ext cx="9086974" cy="5889305"/>
          </a:xfrm>
          <a:prstGeom prst="rect">
            <a:avLst/>
          </a:prstGeom>
        </p:spPr>
        <p:txBody>
          <a:bodyPr wrap="square">
            <a:spAutoFit/>
          </a:bodyPr>
          <a:lstStyle/>
          <a:p>
            <a:pPr fontAlgn="base">
              <a:lnSpc>
                <a:spcPts val="1560"/>
              </a:lnSpc>
              <a:spcAft>
                <a:spcPts val="750"/>
              </a:spcAft>
            </a:pPr>
            <a:r>
              <a:rPr lang="en-US" sz="2400" b="1" dirty="0">
                <a:solidFill>
                  <a:srgbClr val="212121"/>
                </a:solidFill>
                <a:latin typeface="Arial" panose="020B0604020202020204" pitchFamily="34" charset="0"/>
                <a:ea typeface="Times New Roman" panose="02020603050405020304" pitchFamily="18" charset="0"/>
                <a:cs typeface="Arial" panose="020B0604020202020204" pitchFamily="34" charset="0"/>
              </a:rPr>
              <a:t>Level Three (Further Escalation – Usually Resulting in an</a:t>
            </a:r>
          </a:p>
          <a:p>
            <a:pPr fontAlgn="base">
              <a:lnSpc>
                <a:spcPts val="1560"/>
              </a:lnSpc>
              <a:spcAft>
                <a:spcPts val="750"/>
              </a:spcAft>
            </a:pPr>
            <a:r>
              <a:rPr lang="en-US" sz="2400" b="1" dirty="0">
                <a:solidFill>
                  <a:srgbClr val="212121"/>
                </a:solidFill>
                <a:latin typeface="Arial" panose="020B0604020202020204" pitchFamily="34" charset="0"/>
                <a:ea typeface="Times New Roman" panose="02020603050405020304" pitchFamily="18" charset="0"/>
                <a:cs typeface="Arial" panose="020B0604020202020204" pitchFamily="34" charset="0"/>
              </a:rPr>
              <a:t>Emergency Response)</a:t>
            </a: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1200"/>
              </a:spcAft>
            </a:pPr>
            <a:r>
              <a:rPr lang="en-US"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person displays intense anger resulting in:</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suicidal threats;</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physical fights;</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destruction of property;</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display of extreme rage; and/or</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utilization of weapons to harm others.</a:t>
            </a: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pPr>
            <a:r>
              <a:rPr lang="en-US" sz="2000" b="1" dirty="0">
                <a:solidFill>
                  <a:srgbClr val="212121"/>
                </a:solidFill>
                <a:latin typeface="Arial" panose="020B0604020202020204" pitchFamily="34" charset="0"/>
                <a:ea typeface="Times New Roman" panose="02020603050405020304" pitchFamily="18" charset="0"/>
                <a:cs typeface="Arial" panose="020B0604020202020204" pitchFamily="34" charset="0"/>
              </a:rPr>
              <a:t>Response When Situation is a Level Three Emergency</a:t>
            </a:r>
            <a:endParaRPr lang="en-US" sz="16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1200"/>
              </a:spcAft>
            </a:pPr>
            <a:r>
              <a:rPr lang="en-US"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Any individual observing violent or threatening behavior which poses an immediate danger to persons or property is expected to:</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Call 911 and/or security particularly if the situation requires immediate medical and/or law enforcement personnel.</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Remain Calm</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and </a:t>
            </a: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Contact</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supervisor.</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Secure</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your personal safety first.</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Leave</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the area if your safety is at risk.</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fontAlgn="t">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12121"/>
                </a:solidFill>
                <a:latin typeface="Arial" panose="020B0604020202020204" pitchFamily="34" charset="0"/>
                <a:ea typeface="Times New Roman" panose="02020603050405020304" pitchFamily="18" charset="0"/>
                <a:cs typeface="Arial" panose="020B0604020202020204" pitchFamily="34" charset="0"/>
              </a:rPr>
              <a:t>Cooperate</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with law enforcement personnel when they have responded to the situation.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798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1149481"/>
            <a:ext cx="7315200" cy="5143500"/>
          </a:xfrm>
          <a:prstGeom prst="rect">
            <a:avLst/>
          </a:prstGeom>
        </p:spPr>
      </p:pic>
    </p:spTree>
    <p:extLst>
      <p:ext uri="{BB962C8B-B14F-4D97-AF65-F5344CB8AC3E}">
        <p14:creationId xmlns:p14="http://schemas.microsoft.com/office/powerpoint/2010/main" val="389413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204" y="245097"/>
            <a:ext cx="3317770" cy="426907"/>
          </a:xfrm>
        </p:spPr>
        <p:txBody>
          <a:bodyPr/>
          <a:lstStyle/>
          <a:p>
            <a:r>
              <a:rPr lang="en-US" sz="2400" b="1" dirty="0">
                <a:latin typeface="Arial" panose="020B0604020202020204" pitchFamily="34" charset="0"/>
                <a:cs typeface="Arial" panose="020B0604020202020204" pitchFamily="34" charset="0"/>
              </a:rPr>
              <a:t>Active Shooter</a:t>
            </a:r>
            <a:br>
              <a:rPr lang="en-US" sz="2400" b="1" dirty="0"/>
            </a:br>
            <a:endParaRPr lang="en-US" sz="2400" b="1" dirty="0"/>
          </a:p>
        </p:txBody>
      </p:sp>
      <p:sp>
        <p:nvSpPr>
          <p:cNvPr id="3" name="Content Placeholder 2"/>
          <p:cNvSpPr>
            <a:spLocks noGrp="1"/>
          </p:cNvSpPr>
          <p:nvPr>
            <p:ph idx="1"/>
          </p:nvPr>
        </p:nvSpPr>
        <p:spPr/>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Active Shooter Options for Consideration</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hlinkClick r:id="rId2"/>
              </a:rPr>
              <a:t>Video</a:t>
            </a:r>
            <a:endParaRPr lang="en-US" dirty="0">
              <a:latin typeface="Arial" panose="020B0604020202020204" pitchFamily="34" charset="0"/>
              <a:cs typeface="Arial" panose="020B0604020202020204" pitchFamily="34" charset="0"/>
            </a:endParaRPr>
          </a:p>
          <a:p>
            <a:pPr marL="0" indent="0" algn="ctr">
              <a:buNone/>
            </a:pPr>
            <a:endParaRPr lang="en-US"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Copy and past the link to view the video.</a:t>
            </a:r>
          </a:p>
          <a:p>
            <a:pPr marL="0" indent="0" algn="ctr">
              <a:buNone/>
            </a:pPr>
            <a:r>
              <a:rPr lang="en-US" sz="2000" dirty="0">
                <a:latin typeface="Arial" panose="020B0604020202020204" pitchFamily="34" charset="0"/>
                <a:cs typeface="Arial" panose="020B0604020202020204" pitchFamily="34" charset="0"/>
                <a:hlinkClick r:id="rId3"/>
              </a:rPr>
              <a:t>https://www.dhs.gov/xlibrary/videos/17_0728_NPPD_active-shooter-awareness.mp4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2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320" y="0"/>
            <a:ext cx="4692558" cy="668740"/>
          </a:xfrm>
        </p:spPr>
        <p:txBody>
          <a:bodyPr>
            <a:noAutofit/>
          </a:bodyPr>
          <a:lstStyle/>
          <a:p>
            <a:r>
              <a:rPr lang="en-US" sz="2400" b="1" dirty="0">
                <a:latin typeface="Arial" panose="020B0604020202020204" pitchFamily="34" charset="0"/>
                <a:cs typeface="Arial" panose="020B0604020202020204" pitchFamily="34" charset="0"/>
              </a:rPr>
              <a:t>SUNY Poly UPD and Security</a:t>
            </a:r>
          </a:p>
        </p:txBody>
      </p:sp>
      <p:sp>
        <p:nvSpPr>
          <p:cNvPr id="3" name="Content Placeholder 2"/>
          <p:cNvSpPr>
            <a:spLocks noGrp="1"/>
          </p:cNvSpPr>
          <p:nvPr>
            <p:ph idx="1"/>
          </p:nvPr>
        </p:nvSpPr>
        <p:spPr>
          <a:xfrm>
            <a:off x="396240" y="810705"/>
            <a:ext cx="8300720" cy="5637229"/>
          </a:xfrm>
        </p:spPr>
        <p:txBody>
          <a:bodyPr>
            <a:normAutofit fontScale="55000" lnSpcReduction="20000"/>
          </a:bodyPr>
          <a:lstStyle/>
          <a:p>
            <a:pPr>
              <a:spcBef>
                <a:spcPts val="600"/>
              </a:spcBef>
              <a:buSzPct val="76000"/>
            </a:pPr>
            <a:r>
              <a:rPr lang="en-US" sz="4000" dirty="0">
                <a:solidFill>
                  <a:prstClr val="black"/>
                </a:solidFill>
                <a:latin typeface="Arial" panose="020B0604020202020204" pitchFamily="34" charset="0"/>
                <a:cs typeface="Arial" panose="020B0604020202020204" pitchFamily="34" charset="0"/>
              </a:rPr>
              <a:t>The Security Control Center is located in the NFE lobby and is staffed 24/7.</a:t>
            </a:r>
          </a:p>
          <a:p>
            <a:pPr>
              <a:spcBef>
                <a:spcPts val="600"/>
              </a:spcBef>
              <a:buSzPct val="76000"/>
            </a:pPr>
            <a:endParaRPr lang="en-US" sz="3300" dirty="0">
              <a:solidFill>
                <a:prstClr val="black"/>
              </a:solidFill>
              <a:latin typeface="Arial" panose="020B0604020202020204" pitchFamily="34" charset="0"/>
              <a:cs typeface="Arial" panose="020B0604020202020204" pitchFamily="34" charset="0"/>
            </a:endParaRPr>
          </a:p>
          <a:p>
            <a:pPr>
              <a:spcBef>
                <a:spcPts val="600"/>
              </a:spcBef>
              <a:buSzPct val="76000"/>
            </a:pPr>
            <a:r>
              <a:rPr lang="en-US" sz="4000" dirty="0">
                <a:solidFill>
                  <a:prstClr val="black"/>
                </a:solidFill>
                <a:latin typeface="Arial" panose="020B0604020202020204" pitchFamily="34" charset="0"/>
                <a:cs typeface="Arial" panose="020B0604020202020204" pitchFamily="34" charset="0"/>
              </a:rPr>
              <a:t>The visitor desk in the NFE visitor and Zen desk is staffed by a security officer during business hours.</a:t>
            </a:r>
          </a:p>
          <a:p>
            <a:pPr>
              <a:spcBef>
                <a:spcPts val="600"/>
              </a:spcBef>
              <a:buSzPct val="76000"/>
            </a:pPr>
            <a:endParaRPr lang="en-US" sz="3300" dirty="0">
              <a:solidFill>
                <a:prstClr val="black"/>
              </a:solidFill>
              <a:latin typeface="Arial" panose="020B0604020202020204" pitchFamily="34" charset="0"/>
              <a:cs typeface="Arial" panose="020B0604020202020204" pitchFamily="34" charset="0"/>
            </a:endParaRPr>
          </a:p>
          <a:p>
            <a:pPr>
              <a:spcBef>
                <a:spcPts val="600"/>
              </a:spcBef>
              <a:buSzPct val="76000"/>
            </a:pPr>
            <a:r>
              <a:rPr lang="en-US" sz="4000" dirty="0">
                <a:solidFill>
                  <a:prstClr val="black"/>
                </a:solidFill>
                <a:latin typeface="Arial" panose="020B0604020202020204" pitchFamily="34" charset="0"/>
                <a:cs typeface="Arial" panose="020B0604020202020204" pitchFamily="34" charset="0"/>
              </a:rPr>
              <a:t>SUNY Police are contacted through security.</a:t>
            </a:r>
          </a:p>
          <a:p>
            <a:pPr marL="457200" lvl="0" indent="-457200">
              <a:spcBef>
                <a:spcPts val="600"/>
              </a:spcBef>
              <a:buSzPct val="76000"/>
            </a:pPr>
            <a:endParaRPr lang="en-US" sz="2800" b="1" dirty="0">
              <a:solidFill>
                <a:prstClr val="black"/>
              </a:solidFill>
              <a:latin typeface="Arial" panose="020B0604020202020204" pitchFamily="34" charset="0"/>
              <a:cs typeface="Arial" panose="020B0604020202020204" pitchFamily="34" charset="0"/>
            </a:endParaRPr>
          </a:p>
          <a:p>
            <a:pPr marL="457200" lvl="0" indent="-457200">
              <a:spcBef>
                <a:spcPts val="600"/>
              </a:spcBef>
              <a:buSzPct val="76000"/>
            </a:pPr>
            <a:endParaRPr lang="en-US" sz="2800" b="1" dirty="0">
              <a:solidFill>
                <a:prstClr val="black"/>
              </a:solidFill>
              <a:latin typeface="Arial" panose="020B0604020202020204" pitchFamily="34" charset="0"/>
              <a:cs typeface="Arial" panose="020B0604020202020204" pitchFamily="34" charset="0"/>
            </a:endParaRPr>
          </a:p>
          <a:p>
            <a:pPr marL="0" lvl="0" indent="0">
              <a:spcBef>
                <a:spcPts val="600"/>
              </a:spcBef>
              <a:buSzPct val="76000"/>
              <a:buNone/>
            </a:pPr>
            <a:endParaRPr lang="en-US" sz="2800" b="1" dirty="0">
              <a:solidFill>
                <a:prstClr val="black"/>
              </a:solidFill>
              <a:latin typeface="Arial" panose="020B0604020202020204" pitchFamily="34" charset="0"/>
              <a:cs typeface="Arial" panose="020B0604020202020204" pitchFamily="34" charset="0"/>
            </a:endParaRPr>
          </a:p>
          <a:p>
            <a:pPr marL="1257300" lvl="2" indent="-457200">
              <a:spcBef>
                <a:spcPts val="600"/>
              </a:spcBef>
              <a:buSzPct val="76000"/>
            </a:pPr>
            <a:endParaRPr lang="en-US" sz="2800" b="1" dirty="0">
              <a:solidFill>
                <a:prstClr val="black"/>
              </a:solidFill>
              <a:latin typeface="Arial" panose="020B0604020202020204" pitchFamily="34" charset="0"/>
              <a:cs typeface="Arial" panose="020B0604020202020204" pitchFamily="34" charset="0"/>
            </a:endParaRPr>
          </a:p>
          <a:p>
            <a:pPr marL="1257300" lvl="2" indent="-457200">
              <a:spcBef>
                <a:spcPts val="600"/>
              </a:spcBef>
              <a:buSzPct val="76000"/>
            </a:pPr>
            <a:endParaRPr lang="en-US" sz="2800" dirty="0">
              <a:solidFill>
                <a:prstClr val="black"/>
              </a:solidFill>
              <a:latin typeface="Arial" panose="020B0604020202020204" pitchFamily="34" charset="0"/>
              <a:cs typeface="Arial" panose="020B0604020202020204" pitchFamily="34" charset="0"/>
            </a:endParaRPr>
          </a:p>
          <a:p>
            <a:pPr marL="1257300" lvl="2" indent="-457200">
              <a:spcBef>
                <a:spcPts val="600"/>
              </a:spcBef>
              <a:buSzPct val="76000"/>
            </a:pPr>
            <a:endParaRPr lang="en-US" sz="3400" dirty="0">
              <a:solidFill>
                <a:prstClr val="black"/>
              </a:solidFill>
              <a:latin typeface="Arial" panose="020B0604020202020204" pitchFamily="34" charset="0"/>
              <a:cs typeface="Arial" panose="020B0604020202020204" pitchFamily="34" charset="0"/>
            </a:endParaRPr>
          </a:p>
          <a:p>
            <a:pPr marL="1257300" lvl="2" indent="-457200">
              <a:spcBef>
                <a:spcPts val="600"/>
              </a:spcBef>
              <a:buSzPct val="76000"/>
            </a:pPr>
            <a:r>
              <a:rPr lang="en-US" sz="4000" dirty="0">
                <a:solidFill>
                  <a:prstClr val="black"/>
                </a:solidFill>
                <a:latin typeface="Arial" panose="020B0604020202020204" pitchFamily="34" charset="0"/>
                <a:cs typeface="Arial" panose="020B0604020202020204" pitchFamily="34" charset="0"/>
              </a:rPr>
              <a:t>Dialing </a:t>
            </a:r>
            <a:r>
              <a:rPr lang="en-US" sz="4000" b="1" dirty="0">
                <a:solidFill>
                  <a:prstClr val="black"/>
                </a:solidFill>
                <a:latin typeface="Arial" panose="020B0604020202020204" pitchFamily="34" charset="0"/>
                <a:cs typeface="Arial" panose="020B0604020202020204" pitchFamily="34" charset="0"/>
              </a:rPr>
              <a:t>911</a:t>
            </a:r>
            <a:r>
              <a:rPr lang="en-US" sz="4000" dirty="0">
                <a:solidFill>
                  <a:prstClr val="black"/>
                </a:solidFill>
                <a:latin typeface="Arial" panose="020B0604020202020204" pitchFamily="34" charset="0"/>
                <a:cs typeface="Arial" panose="020B0604020202020204" pitchFamily="34" charset="0"/>
              </a:rPr>
              <a:t> from a </a:t>
            </a:r>
            <a:r>
              <a:rPr lang="en-US" sz="4000" b="1" dirty="0">
                <a:solidFill>
                  <a:prstClr val="black"/>
                </a:solidFill>
                <a:latin typeface="Arial" panose="020B0604020202020204" pitchFamily="34" charset="0"/>
                <a:cs typeface="Arial" panose="020B0604020202020204" pitchFamily="34" charset="0"/>
              </a:rPr>
              <a:t>site landline </a:t>
            </a:r>
            <a:r>
              <a:rPr lang="en-US" sz="4000" dirty="0">
                <a:solidFill>
                  <a:prstClr val="black"/>
                </a:solidFill>
                <a:latin typeface="Arial" panose="020B0604020202020204" pitchFamily="34" charset="0"/>
                <a:cs typeface="Arial" panose="020B0604020202020204" pitchFamily="34" charset="0"/>
              </a:rPr>
              <a:t>will ring the </a:t>
            </a:r>
            <a:r>
              <a:rPr lang="en-US" sz="4000" b="1" dirty="0">
                <a:solidFill>
                  <a:prstClr val="black"/>
                </a:solidFill>
                <a:latin typeface="Arial" panose="020B0604020202020204" pitchFamily="34" charset="0"/>
                <a:cs typeface="Arial" panose="020B0604020202020204" pitchFamily="34" charset="0"/>
              </a:rPr>
              <a:t>Security Control Center</a:t>
            </a:r>
            <a:r>
              <a:rPr lang="en-US" sz="4000" dirty="0">
                <a:solidFill>
                  <a:prstClr val="black"/>
                </a:solidFill>
                <a:latin typeface="Arial" panose="020B0604020202020204" pitchFamily="34" charset="0"/>
                <a:cs typeface="Arial" panose="020B0604020202020204" pitchFamily="34" charset="0"/>
              </a:rPr>
              <a:t>.</a:t>
            </a:r>
          </a:p>
          <a:p>
            <a:pPr marL="800100" lvl="2" indent="0">
              <a:spcBef>
                <a:spcPts val="600"/>
              </a:spcBef>
              <a:buSzPct val="76000"/>
              <a:buNone/>
            </a:pPr>
            <a:endParaRPr lang="en-US" sz="3600" dirty="0">
              <a:solidFill>
                <a:prstClr val="black"/>
              </a:solidFill>
              <a:latin typeface="Arial" panose="020B0604020202020204" pitchFamily="34" charset="0"/>
              <a:cs typeface="Arial" panose="020B0604020202020204" pitchFamily="34" charset="0"/>
            </a:endParaRPr>
          </a:p>
          <a:p>
            <a:pPr marL="1257300" lvl="2" indent="-457200">
              <a:spcBef>
                <a:spcPts val="600"/>
              </a:spcBef>
              <a:buSzPct val="76000"/>
            </a:pPr>
            <a:r>
              <a:rPr lang="en-US" sz="4000" dirty="0">
                <a:solidFill>
                  <a:prstClr val="black"/>
                </a:solidFill>
                <a:latin typeface="Arial" panose="020B0604020202020204" pitchFamily="34" charset="0"/>
                <a:cs typeface="Arial" panose="020B0604020202020204" pitchFamily="34" charset="0"/>
              </a:rPr>
              <a:t>Dialing </a:t>
            </a:r>
            <a:r>
              <a:rPr lang="en-US" sz="4000" b="1" dirty="0">
                <a:solidFill>
                  <a:prstClr val="black"/>
                </a:solidFill>
                <a:latin typeface="Arial" panose="020B0604020202020204" pitchFamily="34" charset="0"/>
                <a:cs typeface="Arial" panose="020B0604020202020204" pitchFamily="34" charset="0"/>
              </a:rPr>
              <a:t>911</a:t>
            </a:r>
            <a:r>
              <a:rPr lang="en-US" sz="4000" dirty="0">
                <a:solidFill>
                  <a:prstClr val="black"/>
                </a:solidFill>
                <a:latin typeface="Arial" panose="020B0604020202020204" pitchFamily="34" charset="0"/>
                <a:cs typeface="Arial" panose="020B0604020202020204" pitchFamily="34" charset="0"/>
              </a:rPr>
              <a:t> from a </a:t>
            </a:r>
            <a:r>
              <a:rPr lang="en-US" sz="4000" b="1" dirty="0">
                <a:solidFill>
                  <a:prstClr val="black"/>
                </a:solidFill>
                <a:latin typeface="Arial" panose="020B0604020202020204" pitchFamily="34" charset="0"/>
                <a:cs typeface="Arial" panose="020B0604020202020204" pitchFamily="34" charset="0"/>
              </a:rPr>
              <a:t>cell phone </a:t>
            </a:r>
            <a:r>
              <a:rPr lang="en-US" sz="4000" dirty="0">
                <a:solidFill>
                  <a:prstClr val="black"/>
                </a:solidFill>
                <a:latin typeface="Arial" panose="020B0604020202020204" pitchFamily="34" charset="0"/>
                <a:cs typeface="Arial" panose="020B0604020202020204" pitchFamily="34" charset="0"/>
              </a:rPr>
              <a:t>will ring the </a:t>
            </a:r>
            <a:r>
              <a:rPr lang="en-US" sz="4000" b="1" dirty="0">
                <a:solidFill>
                  <a:prstClr val="black"/>
                </a:solidFill>
                <a:latin typeface="Arial" panose="020B0604020202020204" pitchFamily="34" charset="0"/>
                <a:cs typeface="Arial" panose="020B0604020202020204" pitchFamily="34" charset="0"/>
              </a:rPr>
              <a:t>City of Albany Police Dispatch.</a:t>
            </a:r>
          </a:p>
          <a:p>
            <a:pPr marL="0" indent="0">
              <a:spcBef>
                <a:spcPts val="600"/>
              </a:spcBef>
              <a:buClr>
                <a:srgbClr val="727CA3"/>
              </a:buClr>
              <a:buSzPct val="76000"/>
              <a:buNone/>
            </a:pPr>
            <a:endParaRPr lang="en-US" b="1" dirty="0">
              <a:latin typeface="Helvetica" panose="020B0604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9068436"/>
              </p:ext>
            </p:extLst>
          </p:nvPr>
        </p:nvGraphicFramePr>
        <p:xfrm>
          <a:off x="788446" y="3304095"/>
          <a:ext cx="7516308" cy="914400"/>
        </p:xfrm>
        <a:graphic>
          <a:graphicData uri="http://schemas.openxmlformats.org/drawingml/2006/table">
            <a:tbl>
              <a:tblPr firstRow="1" bandRow="1">
                <a:tableStyleId>{5C22544A-7EE6-4342-B048-85BDC9FD1C3A}</a:tableStyleId>
              </a:tblPr>
              <a:tblGrid>
                <a:gridCol w="3758154">
                  <a:extLst>
                    <a:ext uri="{9D8B030D-6E8A-4147-A177-3AD203B41FA5}">
                      <a16:colId xmlns:a16="http://schemas.microsoft.com/office/drawing/2014/main" val="3512173703"/>
                    </a:ext>
                  </a:extLst>
                </a:gridCol>
                <a:gridCol w="3758154">
                  <a:extLst>
                    <a:ext uri="{9D8B030D-6E8A-4147-A177-3AD203B41FA5}">
                      <a16:colId xmlns:a16="http://schemas.microsoft.com/office/drawing/2014/main" val="82333662"/>
                    </a:ext>
                  </a:extLst>
                </a:gridCol>
              </a:tblGrid>
              <a:tr h="370840">
                <a:tc>
                  <a:txBody>
                    <a:bodyPr/>
                    <a:lstStyle/>
                    <a:p>
                      <a:pPr algn="ctr"/>
                      <a:r>
                        <a:rPr lang="en-US" sz="2400" b="1" dirty="0">
                          <a:solidFill>
                            <a:schemeClr val="tx1"/>
                          </a:solidFill>
                          <a:latin typeface="Times" panose="02020603060405020304" pitchFamily="18" charset="0"/>
                          <a:cs typeface="Arial" panose="020B0604020202020204" pitchFamily="34" charset="0"/>
                        </a:rPr>
                        <a:t>Emergency Number</a:t>
                      </a:r>
                    </a:p>
                  </a:txBody>
                  <a:tcPr/>
                </a:tc>
                <a:tc>
                  <a:txBody>
                    <a:bodyPr/>
                    <a:lstStyle/>
                    <a:p>
                      <a:pPr algn="ctr"/>
                      <a:r>
                        <a:rPr lang="en-US" sz="2400" dirty="0">
                          <a:solidFill>
                            <a:schemeClr val="tx1"/>
                          </a:solidFill>
                          <a:latin typeface="Times" panose="02020603060405020304" pitchFamily="18" charset="0"/>
                          <a:cs typeface="Arial" panose="020B0604020202020204" pitchFamily="34" charset="0"/>
                        </a:rPr>
                        <a:t>518-437-8600</a:t>
                      </a:r>
                    </a:p>
                  </a:txBody>
                  <a:tcPr/>
                </a:tc>
                <a:extLst>
                  <a:ext uri="{0D108BD9-81ED-4DB2-BD59-A6C34878D82A}">
                    <a16:rowId xmlns:a16="http://schemas.microsoft.com/office/drawing/2014/main" val="3908482044"/>
                  </a:ext>
                </a:extLst>
              </a:tr>
              <a:tr h="370840">
                <a:tc>
                  <a:txBody>
                    <a:bodyPr/>
                    <a:lstStyle/>
                    <a:p>
                      <a:pPr algn="ctr"/>
                      <a:r>
                        <a:rPr lang="en-US" sz="2400" b="1" dirty="0">
                          <a:latin typeface="Times" panose="02020603060405020304" pitchFamily="18" charset="0"/>
                          <a:cs typeface="Arial" panose="020B0604020202020204" pitchFamily="34" charset="0"/>
                        </a:rPr>
                        <a:t>Non Emergency</a:t>
                      </a:r>
                      <a:r>
                        <a:rPr lang="en-US" sz="2400" b="1" baseline="0" dirty="0">
                          <a:latin typeface="Times" panose="02020603060405020304" pitchFamily="18" charset="0"/>
                          <a:cs typeface="Arial" panose="020B0604020202020204" pitchFamily="34" charset="0"/>
                        </a:rPr>
                        <a:t> Number</a:t>
                      </a:r>
                      <a:endParaRPr lang="en-US" sz="2400" b="1" dirty="0">
                        <a:latin typeface="Times" panose="02020603060405020304" pitchFamily="18" charset="0"/>
                        <a:cs typeface="Arial" panose="020B0604020202020204" pitchFamily="34" charset="0"/>
                      </a:endParaRPr>
                    </a:p>
                  </a:txBody>
                  <a:tcPr/>
                </a:tc>
                <a:tc>
                  <a:txBody>
                    <a:bodyPr/>
                    <a:lstStyle/>
                    <a:p>
                      <a:pPr algn="ctr"/>
                      <a:r>
                        <a:rPr lang="en-US" sz="2400" b="1" dirty="0">
                          <a:latin typeface="Times" panose="02020603060405020304" pitchFamily="18" charset="0"/>
                          <a:cs typeface="Arial" panose="020B0604020202020204" pitchFamily="34" charset="0"/>
                        </a:rPr>
                        <a:t>518-956-7082</a:t>
                      </a:r>
                    </a:p>
                  </a:txBody>
                  <a:tcPr/>
                </a:tc>
                <a:extLst>
                  <a:ext uri="{0D108BD9-81ED-4DB2-BD59-A6C34878D82A}">
                    <a16:rowId xmlns:a16="http://schemas.microsoft.com/office/drawing/2014/main" val="1707206597"/>
                  </a:ext>
                </a:extLst>
              </a:tr>
            </a:tbl>
          </a:graphicData>
        </a:graphic>
      </p:graphicFrame>
    </p:spTree>
    <p:extLst>
      <p:ext uri="{BB962C8B-B14F-4D97-AF65-F5344CB8AC3E}">
        <p14:creationId xmlns:p14="http://schemas.microsoft.com/office/powerpoint/2010/main" val="346409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Shooter</a:t>
            </a:r>
          </a:p>
        </p:txBody>
      </p:sp>
      <p:sp>
        <p:nvSpPr>
          <p:cNvPr id="3" name="Content Placeholder 2"/>
          <p:cNvSpPr>
            <a:spLocks noGrp="1"/>
          </p:cNvSpPr>
          <p:nvPr>
            <p:ph idx="1"/>
          </p:nvPr>
        </p:nvSpPr>
        <p:spPr>
          <a:xfrm>
            <a:off x="84841" y="672004"/>
            <a:ext cx="8601959" cy="5454159"/>
          </a:xfrm>
        </p:spPr>
        <p:txBody>
          <a:bodyPr>
            <a:noAutofit/>
          </a:bodyPr>
          <a:lstStyle/>
          <a:p>
            <a:pPr marL="0" indent="0">
              <a:buNone/>
            </a:pPr>
            <a:r>
              <a:rPr lang="en-US" sz="2800" dirty="0">
                <a:latin typeface="Arial" panose="020B0604020202020204" pitchFamily="34" charset="0"/>
                <a:cs typeface="Arial" panose="020B0604020202020204" pitchFamily="34" charset="0"/>
              </a:rPr>
              <a:t>Remember…</a:t>
            </a:r>
          </a:p>
          <a:p>
            <a:pPr marL="0" indent="0">
              <a:buNone/>
            </a:pPr>
            <a:endParaRPr lang="en-US" sz="2800" dirty="0">
              <a:latin typeface="Arial" panose="020B0604020202020204" pitchFamily="34" charset="0"/>
              <a:cs typeface="Arial" panose="020B0604020202020204" pitchFamily="34" charset="0"/>
            </a:endParaRPr>
          </a:p>
          <a:p>
            <a:pPr marL="514350" indent="-514350">
              <a:buAutoNum type="arabicPeriod"/>
            </a:pPr>
            <a:r>
              <a:rPr lang="en-US" sz="2800" dirty="0">
                <a:latin typeface="Arial" panose="020B0604020202020204" pitchFamily="34" charset="0"/>
                <a:cs typeface="Arial" panose="020B0604020202020204" pitchFamily="34" charset="0"/>
              </a:rPr>
              <a:t>Run</a:t>
            </a:r>
          </a:p>
          <a:p>
            <a:pPr marL="514350" indent="-514350">
              <a:buAutoNum type="arabicPeriod"/>
            </a:pPr>
            <a:endParaRPr lang="en-US" sz="2800" dirty="0">
              <a:latin typeface="Arial" panose="020B0604020202020204" pitchFamily="34" charset="0"/>
              <a:cs typeface="Arial" panose="020B0604020202020204" pitchFamily="34" charset="0"/>
            </a:endParaRPr>
          </a:p>
          <a:p>
            <a:pPr marL="514350" indent="-514350">
              <a:buAutoNum type="arabicPeriod"/>
            </a:pPr>
            <a:endParaRPr lang="en-US" sz="2800" dirty="0">
              <a:latin typeface="Arial" panose="020B0604020202020204" pitchFamily="34" charset="0"/>
              <a:cs typeface="Arial" panose="020B0604020202020204" pitchFamily="34" charset="0"/>
            </a:endParaRPr>
          </a:p>
          <a:p>
            <a:pPr marL="514350" indent="-514350">
              <a:buAutoNum type="arabicPeriod"/>
            </a:pPr>
            <a:endParaRPr lang="en-US" sz="2800" dirty="0">
              <a:latin typeface="Arial" panose="020B0604020202020204" pitchFamily="34" charset="0"/>
              <a:cs typeface="Arial" panose="020B0604020202020204" pitchFamily="34" charset="0"/>
            </a:endParaRPr>
          </a:p>
          <a:p>
            <a:pPr marL="2628900" lvl="6" indent="0">
              <a:buNone/>
            </a:pPr>
            <a:r>
              <a:rPr lang="en-US" sz="2800" dirty="0">
                <a:latin typeface="Arial" panose="020B0604020202020204" pitchFamily="34" charset="0"/>
                <a:cs typeface="Arial" panose="020B0604020202020204" pitchFamily="34" charset="0"/>
              </a:rPr>
              <a:t>2.  Hide</a:t>
            </a:r>
          </a:p>
          <a:p>
            <a:pPr marL="514350" indent="-514350">
              <a:buAutoNum type="arabicPeriod"/>
            </a:pPr>
            <a:endParaRPr lang="en-US" sz="2800" dirty="0">
              <a:latin typeface="Arial" panose="020B0604020202020204" pitchFamily="34" charset="0"/>
              <a:cs typeface="Arial" panose="020B0604020202020204" pitchFamily="34" charset="0"/>
            </a:endParaRPr>
          </a:p>
          <a:p>
            <a:pPr marL="514350" indent="-514350">
              <a:buAutoNum type="arabicPeriod"/>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3.  Fight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5410" y="1244572"/>
            <a:ext cx="2828925"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54509" y="2959072"/>
            <a:ext cx="2790825" cy="19116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25409" y="4864231"/>
            <a:ext cx="2828925" cy="1625768"/>
          </a:xfrm>
          <a:prstGeom prst="rect">
            <a:avLst/>
          </a:prstGeom>
        </p:spPr>
      </p:pic>
    </p:spTree>
    <p:extLst>
      <p:ext uri="{BB962C8B-B14F-4D97-AF65-F5344CB8AC3E}">
        <p14:creationId xmlns:p14="http://schemas.microsoft.com/office/powerpoint/2010/main" val="3090035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Active Shooter</a:t>
            </a:r>
          </a:p>
        </p:txBody>
      </p:sp>
      <p:sp>
        <p:nvSpPr>
          <p:cNvPr id="3" name="Content Placeholder 2"/>
          <p:cNvSpPr>
            <a:spLocks noGrp="1"/>
          </p:cNvSpPr>
          <p:nvPr>
            <p:ph idx="1"/>
          </p:nvPr>
        </p:nvSpPr>
        <p:spPr>
          <a:xfrm>
            <a:off x="141402" y="937108"/>
            <a:ext cx="8545398" cy="5189055"/>
          </a:xfrm>
        </p:spPr>
        <p:txBody>
          <a:bodyPr>
            <a:normAutofit/>
          </a:bodyPr>
          <a:lstStyle/>
          <a:p>
            <a:pPr marL="0" indent="0">
              <a:buNone/>
            </a:pPr>
            <a:r>
              <a:rPr lang="en-US" sz="2400" b="1" dirty="0">
                <a:latin typeface="Arial" panose="020B0604020202020204" pitchFamily="34" charset="0"/>
                <a:cs typeface="Arial" panose="020B0604020202020204" pitchFamily="34" charset="0"/>
              </a:rPr>
              <a:t>Best Practices </a:t>
            </a:r>
          </a:p>
          <a:p>
            <a:pPr marL="0" indent="0">
              <a:buNone/>
            </a:pP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 aware of your environment and any possible dangers.</a:t>
            </a:r>
          </a:p>
          <a:p>
            <a:r>
              <a:rPr lang="en-US" sz="2400" dirty="0">
                <a:latin typeface="Arial" panose="020B0604020202020204" pitchFamily="34" charset="0"/>
                <a:cs typeface="Arial" panose="020B0604020202020204" pitchFamily="34" charset="0"/>
              </a:rPr>
              <a:t>Take note of the nearest exits.</a:t>
            </a:r>
          </a:p>
          <a:p>
            <a:r>
              <a:rPr lang="en-US" sz="2400" dirty="0">
                <a:latin typeface="Arial" panose="020B0604020202020204" pitchFamily="34" charset="0"/>
                <a:cs typeface="Arial" panose="020B0604020202020204" pitchFamily="34" charset="0"/>
              </a:rPr>
              <a:t>If you are in an office and are unable to run, secure and/or barricade the door and remain quiet.</a:t>
            </a:r>
          </a:p>
          <a:p>
            <a:r>
              <a:rPr lang="en-US" sz="2400" dirty="0">
                <a:latin typeface="Arial" panose="020B0604020202020204" pitchFamily="34" charset="0"/>
                <a:cs typeface="Arial" panose="020B0604020202020204" pitchFamily="34" charset="0"/>
              </a:rPr>
              <a:t>If you are unable to run or hide fight using any and all means to win.</a:t>
            </a:r>
          </a:p>
          <a:p>
            <a:r>
              <a:rPr lang="en-US" sz="2400" dirty="0">
                <a:latin typeface="Arial" panose="020B0604020202020204" pitchFamily="34" charset="0"/>
                <a:cs typeface="Arial" panose="020B0604020202020204" pitchFamily="34" charset="0"/>
              </a:rPr>
              <a:t>If a police officer approaches you keep your hands visible and follow their commands.</a:t>
            </a:r>
          </a:p>
          <a:p>
            <a:r>
              <a:rPr lang="en-US" sz="2400" b="1" dirty="0">
                <a:latin typeface="Arial" panose="020B0604020202020204" pitchFamily="34" charset="0"/>
                <a:cs typeface="Arial" panose="020B0604020202020204" pitchFamily="34" charset="0"/>
              </a:rPr>
              <a:t>CALL 911 WHEN IT IS SAFE TO DO SO.</a:t>
            </a:r>
          </a:p>
        </p:txBody>
      </p:sp>
    </p:spTree>
    <p:extLst>
      <p:ext uri="{BB962C8B-B14F-4D97-AF65-F5344CB8AC3E}">
        <p14:creationId xmlns:p14="http://schemas.microsoft.com/office/powerpoint/2010/main" val="412065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176" y="1739591"/>
            <a:ext cx="8485618" cy="1860860"/>
          </a:xfrm>
        </p:spPr>
        <p:txBody>
          <a:bodyPr>
            <a:normAutofit/>
          </a:bodyPr>
          <a:lstStyle/>
          <a:p>
            <a:pPr algn="ctr"/>
            <a:r>
              <a:rPr lang="en-US" sz="3600" b="1" dirty="0">
                <a:latin typeface="Arial" panose="020B0604020202020204" pitchFamily="34" charset="0"/>
                <a:cs typeface="Arial" panose="020B0604020202020204" pitchFamily="34" charset="0"/>
              </a:rPr>
              <a:t>Questions?</a:t>
            </a:r>
          </a:p>
        </p:txBody>
      </p:sp>
      <p:sp>
        <p:nvSpPr>
          <p:cNvPr id="3" name="Content Placeholder 2"/>
          <p:cNvSpPr>
            <a:spLocks noGrp="1"/>
          </p:cNvSpPr>
          <p:nvPr>
            <p:ph type="subTitle" idx="1"/>
          </p:nvPr>
        </p:nvSpPr>
        <p:spPr>
          <a:xfrm>
            <a:off x="347298" y="3386579"/>
            <a:ext cx="8033131" cy="1752600"/>
          </a:xfrm>
        </p:spPr>
        <p:txBody>
          <a:bodyPr>
            <a:normAutofit fontScale="92500" lnSpcReduction="10000"/>
          </a:bodyPr>
          <a:lstStyle/>
          <a:p>
            <a:pPr marL="68580" indent="0" algn="ctr">
              <a:buNone/>
            </a:pPr>
            <a:r>
              <a:rPr lang="en-US" sz="3600" dirty="0">
                <a:latin typeface="Arial" panose="020B0604020202020204" pitchFamily="34" charset="0"/>
                <a:cs typeface="Arial" panose="020B0604020202020204" pitchFamily="34" charset="0"/>
              </a:rPr>
              <a:t>518-956-7082</a:t>
            </a:r>
          </a:p>
          <a:p>
            <a:pPr marL="68580" indent="0" algn="ctr">
              <a:buNone/>
            </a:pPr>
            <a:r>
              <a:rPr lang="en-US" sz="3600" dirty="0">
                <a:latin typeface="Arial" panose="020B0604020202020204" pitchFamily="34" charset="0"/>
                <a:cs typeface="Arial" panose="020B0604020202020204" pitchFamily="34" charset="0"/>
              </a:rPr>
              <a:t>or</a:t>
            </a:r>
          </a:p>
          <a:p>
            <a:pPr marL="68580" indent="0" algn="ctr">
              <a:buNone/>
            </a:pPr>
            <a:r>
              <a:rPr lang="en-US" sz="3600" dirty="0">
                <a:latin typeface="Arial" panose="020B0604020202020204" pitchFamily="34" charset="0"/>
                <a:cs typeface="Arial" panose="020B0604020202020204" pitchFamily="34" charset="0"/>
              </a:rPr>
              <a:t>Visit us in the NFE Rotunda</a:t>
            </a:r>
          </a:p>
        </p:txBody>
      </p:sp>
    </p:spTree>
    <p:extLst>
      <p:ext uri="{BB962C8B-B14F-4D97-AF65-F5344CB8AC3E}">
        <p14:creationId xmlns:p14="http://schemas.microsoft.com/office/powerpoint/2010/main" val="202434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7448" y="1025912"/>
            <a:ext cx="2860289" cy="2564781"/>
          </a:xfrm>
        </p:spPr>
        <p:txBody>
          <a:bodyPr/>
          <a:lstStyle/>
          <a:p>
            <a:pPr eaLnBrk="1" hangingPunct="1"/>
            <a:r>
              <a:rPr lang="en-US" sz="2800" dirty="0"/>
              <a:t>IT Familiarization Module</a:t>
            </a:r>
          </a:p>
        </p:txBody>
      </p:sp>
      <p:sp>
        <p:nvSpPr>
          <p:cNvPr id="2051" name="Rectangle 3"/>
          <p:cNvSpPr>
            <a:spLocks noGrp="1" noChangeArrowheads="1"/>
          </p:cNvSpPr>
          <p:nvPr>
            <p:ph type="subTitle" idx="1"/>
          </p:nvPr>
        </p:nvSpPr>
        <p:spPr>
          <a:xfrm>
            <a:off x="133816" y="3501483"/>
            <a:ext cx="2542478" cy="2505307"/>
          </a:xfrm>
        </p:spPr>
        <p:txBody>
          <a:bodyPr>
            <a:normAutofit fontScale="92500" lnSpcReduction="20000"/>
          </a:bodyPr>
          <a:lstStyle/>
          <a:p>
            <a:pPr eaLnBrk="1" hangingPunct="1">
              <a:lnSpc>
                <a:spcPct val="90000"/>
              </a:lnSpc>
            </a:pPr>
            <a:r>
              <a:rPr lang="en-US" sz="2400" dirty="0"/>
              <a:t>Purpose:  Basic understanding of what resources are available on the SUNY Poly Internet/Intranet page and clean room restrictions regarding PCs and removable media</a:t>
            </a:r>
          </a:p>
        </p:txBody>
      </p:sp>
    </p:spTree>
    <p:extLst>
      <p:ext uri="{BB962C8B-B14F-4D97-AF65-F5344CB8AC3E}">
        <p14:creationId xmlns:p14="http://schemas.microsoft.com/office/powerpoint/2010/main" val="121275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400" b="1" dirty="0"/>
              <a:t>SUNY Poly Intranet </a:t>
            </a:r>
            <a:br>
              <a:rPr lang="en-US" sz="2400" b="1" dirty="0"/>
            </a:br>
            <a:r>
              <a:rPr lang="en-US" sz="2400" b="1" dirty="0"/>
              <a:t>http://intranet.sunycnse.com</a:t>
            </a:r>
          </a:p>
        </p:txBody>
      </p:sp>
      <p:pic>
        <p:nvPicPr>
          <p:cNvPr id="3075" name="Picture 3"/>
          <p:cNvPicPr>
            <a:picLocks noGrp="1" noChangeAspect="1" noChangeArrowheads="1"/>
          </p:cNvPicPr>
          <p:nvPr>
            <p:ph type="body" idx="1"/>
          </p:nvPr>
        </p:nvPicPr>
        <p:blipFill>
          <a:blip r:embed="rId2" cstate="screen">
            <a:extLst>
              <a:ext uri="{28A0092B-C50C-407E-A947-70E740481C1C}">
                <a14:useLocalDpi xmlns:a14="http://schemas.microsoft.com/office/drawing/2010/main"/>
              </a:ext>
            </a:extLst>
          </a:blip>
          <a:srcRect/>
          <a:stretch>
            <a:fillRect/>
          </a:stretch>
        </p:blipFill>
        <p:spPr>
          <a:xfrm>
            <a:off x="914400" y="1600200"/>
            <a:ext cx="7315200" cy="4525963"/>
          </a:xfrm>
        </p:spPr>
      </p:pic>
      <p:sp>
        <p:nvSpPr>
          <p:cNvPr id="4" name="Oval 3"/>
          <p:cNvSpPr/>
          <p:nvPr/>
        </p:nvSpPr>
        <p:spPr>
          <a:xfrm>
            <a:off x="4724400" y="3124200"/>
            <a:ext cx="7620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5" name="Oval 4"/>
          <p:cNvSpPr/>
          <p:nvPr/>
        </p:nvSpPr>
        <p:spPr>
          <a:xfrm>
            <a:off x="4800600" y="3581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1" name="Straight Arrow Connector 10"/>
          <p:cNvCxnSpPr/>
          <p:nvPr/>
        </p:nvCxnSpPr>
        <p:spPr>
          <a:xfrm flipH="1">
            <a:off x="5562600" y="3208020"/>
            <a:ext cx="1219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67300" y="3886200"/>
            <a:ext cx="0" cy="6934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15573" y="4579620"/>
            <a:ext cx="1779654"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rPr>
              <a:t>Password Resets</a:t>
            </a:r>
          </a:p>
        </p:txBody>
      </p:sp>
      <p:sp>
        <p:nvSpPr>
          <p:cNvPr id="16" name="TextBox 15"/>
          <p:cNvSpPr txBox="1"/>
          <p:nvPr/>
        </p:nvSpPr>
        <p:spPr>
          <a:xfrm>
            <a:off x="6781800" y="3019693"/>
            <a:ext cx="1471878"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rPr>
              <a:t>New accounts</a:t>
            </a:r>
          </a:p>
        </p:txBody>
      </p:sp>
    </p:spTree>
    <p:extLst>
      <p:ext uri="{BB962C8B-B14F-4D97-AF65-F5344CB8AC3E}">
        <p14:creationId xmlns:p14="http://schemas.microsoft.com/office/powerpoint/2010/main" val="16996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6"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MCj04244420000[1]"/>
          <p:cNvPicPr>
            <a:picLocks noChangeAspect="1" noChangeArrowheads="1"/>
          </p:cNvPicPr>
          <p:nvPr/>
        </p:nvPicPr>
        <p:blipFill>
          <a:blip r:embed="rId2" cstate="print">
            <a:lum bright="40000" contrast="-40000"/>
            <a:extLst>
              <a:ext uri="{28A0092B-C50C-407E-A947-70E740481C1C}">
                <a14:useLocalDpi xmlns:a14="http://schemas.microsoft.com/office/drawing/2010/main"/>
              </a:ext>
            </a:extLst>
          </a:blip>
          <a:srcRect/>
          <a:stretch>
            <a:fillRect/>
          </a:stretch>
        </p:blipFill>
        <p:spPr bwMode="auto">
          <a:xfrm>
            <a:off x="3733800" y="2971800"/>
            <a:ext cx="836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MCj04325460000[1]"/>
          <p:cNvPicPr>
            <a:picLocks noChangeAspect="1" noChangeArrowheads="1"/>
          </p:cNvPicPr>
          <p:nvPr/>
        </p:nvPicPr>
        <p:blipFill>
          <a:blip r:embed="rId3">
            <a:lum bright="40000" contrast="-40000"/>
            <a:extLst>
              <a:ext uri="{28A0092B-C50C-407E-A947-70E740481C1C}">
                <a14:useLocalDpi xmlns:a14="http://schemas.microsoft.com/office/drawing/2010/main"/>
              </a:ext>
            </a:extLst>
          </a:blip>
          <a:srcRect/>
          <a:stretch>
            <a:fillRect/>
          </a:stretch>
        </p:blipFill>
        <p:spPr bwMode="auto">
          <a:xfrm>
            <a:off x="3657600" y="4314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MCj0379175000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81400" y="1600200"/>
            <a:ext cx="10572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Grp="1" noChangeArrowheads="1"/>
          </p:cNvSpPr>
          <p:nvPr>
            <p:ph type="title"/>
          </p:nvPr>
        </p:nvSpPr>
        <p:spPr/>
        <p:txBody>
          <a:bodyPr/>
          <a:lstStyle/>
          <a:p>
            <a:pPr eaLnBrk="1" hangingPunct="1"/>
            <a:r>
              <a:rPr lang="en-US" sz="2400" b="1" dirty="0"/>
              <a:t>Important Points to Remember</a:t>
            </a:r>
          </a:p>
        </p:txBody>
      </p:sp>
      <p:sp>
        <p:nvSpPr>
          <p:cNvPr id="8195" name="Rectangle 3"/>
          <p:cNvSpPr>
            <a:spLocks noGrp="1" noChangeArrowheads="1"/>
          </p:cNvSpPr>
          <p:nvPr>
            <p:ph type="body" idx="1"/>
          </p:nvPr>
        </p:nvSpPr>
        <p:spPr/>
        <p:txBody>
          <a:bodyPr/>
          <a:lstStyle/>
          <a:p>
            <a:pPr eaLnBrk="1" hangingPunct="1">
              <a:lnSpc>
                <a:spcPct val="90000"/>
              </a:lnSpc>
            </a:pPr>
            <a:r>
              <a:rPr lang="en-US" sz="2000" dirty="0"/>
              <a:t>Company owned laptops can be brought into the clean rooms provided their operating system patching and anti-virus software are up-to-date and the device and any removable computer storage media is scanned for viruses on a regular basis.</a:t>
            </a:r>
          </a:p>
          <a:p>
            <a:pPr eaLnBrk="1" hangingPunct="1">
              <a:lnSpc>
                <a:spcPct val="90000"/>
              </a:lnSpc>
            </a:pPr>
            <a:endParaRPr lang="en-US" sz="2000" dirty="0"/>
          </a:p>
          <a:p>
            <a:pPr eaLnBrk="1" hangingPunct="1">
              <a:lnSpc>
                <a:spcPct val="90000"/>
              </a:lnSpc>
            </a:pPr>
            <a:r>
              <a:rPr lang="en-US" sz="2000" dirty="0"/>
              <a:t>All removable media (flash drives, hard drives, CDs) must be scanned at the scanning station outside the gowning room before entering and after exiting the cleanroom.</a:t>
            </a:r>
          </a:p>
          <a:p>
            <a:pPr marL="0" indent="0" eaLnBrk="1" hangingPunct="1">
              <a:lnSpc>
                <a:spcPct val="90000"/>
              </a:lnSpc>
              <a:buNone/>
            </a:pPr>
            <a:endParaRPr lang="en-US" sz="2000" dirty="0"/>
          </a:p>
          <a:p>
            <a:pPr eaLnBrk="1" hangingPunct="1">
              <a:lnSpc>
                <a:spcPct val="90000"/>
              </a:lnSpc>
            </a:pPr>
            <a:r>
              <a:rPr lang="en-US" sz="2000" dirty="0"/>
              <a:t>Personally owned laptops, phones, iPods, etc. are not allowed to be connected to cleanroom wifi due to concerns for network security, data confidentiality, and malware infections.</a:t>
            </a:r>
          </a:p>
          <a:p>
            <a:pPr eaLnBrk="1" hangingPunct="1">
              <a:lnSpc>
                <a:spcPct val="90000"/>
              </a:lnSpc>
            </a:pPr>
            <a:endParaRPr lang="en-US" sz="2000" dirty="0"/>
          </a:p>
        </p:txBody>
      </p:sp>
    </p:spTree>
    <p:extLst>
      <p:ext uri="{BB962C8B-B14F-4D97-AF65-F5344CB8AC3E}">
        <p14:creationId xmlns:p14="http://schemas.microsoft.com/office/powerpoint/2010/main" val="156699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tgtEl>
                                          <p:spTgt spid="81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fade">
                                      <p:cBhvr>
                                        <p:cTn id="18" dur="1000"/>
                                        <p:tgtEl>
                                          <p:spTgt spid="8195">
                                            <p:txEl>
                                              <p:pRg st="4" end="4"/>
                                            </p:txEl>
                                          </p:spTgt>
                                        </p:tgtEl>
                                      </p:cBhvr>
                                    </p:animEffect>
                                    <p:anim calcmode="lin" valueType="num">
                                      <p:cBhvr>
                                        <p:cTn id="1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982638"/>
            <a:ext cx="8229600" cy="5037161"/>
          </a:xfrm>
        </p:spPr>
        <p:txBody>
          <a:bodyPr>
            <a:normAutofit lnSpcReduction="10000"/>
          </a:bodyPr>
          <a:lstStyle/>
          <a:p>
            <a:pPr eaLnBrk="1" hangingPunct="1"/>
            <a:r>
              <a:rPr lang="en-US" dirty="0"/>
              <a:t>The SUNY Poly Help Desk is available to assist you with IT related issues.</a:t>
            </a:r>
          </a:p>
          <a:p>
            <a:pPr eaLnBrk="1" hangingPunct="1"/>
            <a:endParaRPr lang="en-US" dirty="0"/>
          </a:p>
          <a:p>
            <a:pPr eaLnBrk="1" hangingPunct="1"/>
            <a:r>
              <a:rPr lang="en-US" dirty="0"/>
              <a:t>The Help Desk can be reached by telephone at 518-956-7272 and by email at cnsehelp@sunypoly.edu</a:t>
            </a:r>
          </a:p>
          <a:p>
            <a:pPr marL="0" indent="0" eaLnBrk="1" hangingPunct="1">
              <a:buNone/>
            </a:pPr>
            <a:r>
              <a:rPr lang="en-US" dirty="0"/>
              <a:t>	- </a:t>
            </a:r>
            <a:r>
              <a:rPr lang="en-US" sz="2800" dirty="0"/>
              <a:t>24/7 Coverage</a:t>
            </a:r>
          </a:p>
          <a:p>
            <a:pPr eaLnBrk="1" hangingPunct="1"/>
            <a:endParaRPr lang="en-US" dirty="0"/>
          </a:p>
          <a:p>
            <a:pPr eaLnBrk="1" hangingPunct="1"/>
            <a:r>
              <a:rPr lang="en-US" dirty="0"/>
              <a:t>Thank you for your attention.</a:t>
            </a:r>
          </a:p>
          <a:p>
            <a:pPr marL="0" indent="0" eaLnBrk="1" hangingPunct="1">
              <a:buNone/>
            </a:pPr>
            <a:r>
              <a:rPr lang="en-US" dirty="0"/>
              <a:t>	- </a:t>
            </a:r>
            <a:r>
              <a:rPr lang="en-US" sz="2800" dirty="0"/>
              <a:t>Questions?</a:t>
            </a:r>
          </a:p>
        </p:txBody>
      </p:sp>
      <p:sp>
        <p:nvSpPr>
          <p:cNvPr id="3" name="Rectangle 2"/>
          <p:cNvSpPr>
            <a:spLocks noGrp="1" noChangeArrowheads="1"/>
          </p:cNvSpPr>
          <p:nvPr>
            <p:ph type="title"/>
          </p:nvPr>
        </p:nvSpPr>
        <p:spPr>
          <a:xfrm>
            <a:off x="3476969" y="73982"/>
            <a:ext cx="5610005" cy="598022"/>
          </a:xfrm>
        </p:spPr>
        <p:txBody>
          <a:bodyPr/>
          <a:lstStyle/>
          <a:p>
            <a:pPr eaLnBrk="1" hangingPunct="1"/>
            <a:r>
              <a:rPr lang="en-US" sz="2400" b="1" dirty="0"/>
              <a:t>Important Points to Remember</a:t>
            </a:r>
          </a:p>
        </p:txBody>
      </p:sp>
    </p:spTree>
    <p:extLst>
      <p:ext uri="{BB962C8B-B14F-4D97-AF65-F5344CB8AC3E}">
        <p14:creationId xmlns:p14="http://schemas.microsoft.com/office/powerpoint/2010/main" val="515919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922"/>
            <a:ext cx="2955073" cy="2822529"/>
          </a:xfrm>
        </p:spPr>
        <p:txBody>
          <a:bodyPr>
            <a:noAutofit/>
          </a:bodyPr>
          <a:lstStyle/>
          <a:p>
            <a:pPr marL="0" indent="0">
              <a:buClrTx/>
              <a:buFontTx/>
              <a:buNone/>
            </a:pPr>
            <a:r>
              <a:rPr lang="en-US" sz="4000" b="1" dirty="0">
                <a:latin typeface="Helvetica" panose="020B0604020202020204" pitchFamily="34" charset="0"/>
                <a:cs typeface="Helvetica" panose="020B0604020202020204" pitchFamily="34" charset="0"/>
              </a:rPr>
              <a:t>SUNY Poly EH&amp;S</a:t>
            </a:r>
            <a:br>
              <a:rPr lang="en-US" sz="4000" b="1" dirty="0">
                <a:latin typeface="Helvetica" panose="020B0604020202020204" pitchFamily="34" charset="0"/>
                <a:cs typeface="Helvetica" panose="020B0604020202020204" pitchFamily="34" charset="0"/>
              </a:rPr>
            </a:br>
            <a:r>
              <a:rPr lang="en-US" sz="4000" b="1" dirty="0">
                <a:latin typeface="Helvetica" panose="020B0604020202020204" pitchFamily="34" charset="0"/>
                <a:cs typeface="Helvetica" panose="020B0604020202020204" pitchFamily="34" charset="0"/>
              </a:rPr>
              <a:t>Training</a:t>
            </a:r>
          </a:p>
        </p:txBody>
      </p:sp>
      <p:sp>
        <p:nvSpPr>
          <p:cNvPr id="2051" name="Rectangle 3" descr="Rectangle: Click to edit Master text styles&#10;Second level&#10;Third level&#10;Fourth level&#10;Fifth level"/>
          <p:cNvSpPr>
            <a:spLocks noGrp="1" noChangeArrowheads="1"/>
          </p:cNvSpPr>
          <p:nvPr>
            <p:ph type="subTitle" idx="1"/>
          </p:nvPr>
        </p:nvSpPr>
        <p:spPr>
          <a:xfrm>
            <a:off x="1371600" y="3951514"/>
            <a:ext cx="6400800" cy="1752600"/>
          </a:xfrm>
        </p:spPr>
        <p:txBody>
          <a:bodyPr/>
          <a:lstStyle/>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1800" i="1" dirty="0">
              <a:latin typeface="Helvetica" panose="020B0604020202020204" pitchFamily="34" charset="0"/>
              <a:cs typeface="Helvetica" panose="020B0604020202020204" pitchFamily="34" charset="0"/>
            </a:endParaRPr>
          </a:p>
          <a:p>
            <a:pPr marL="0" indent="0">
              <a:buClrTx/>
              <a:buFontTx/>
              <a:buNone/>
            </a:pPr>
            <a:endParaRPr lang="en-US" sz="1800" i="1" dirty="0">
              <a:latin typeface="Helvetica" panose="020B0604020202020204" pitchFamily="34" charset="0"/>
              <a:cs typeface="Helvetica" panose="020B0604020202020204" pitchFamily="34" charset="0"/>
            </a:endParaRPr>
          </a:p>
        </p:txBody>
      </p:sp>
      <p:sp>
        <p:nvSpPr>
          <p:cNvPr id="4" name="Rectangle 3"/>
          <p:cNvSpPr txBox="1">
            <a:spLocks noChangeArrowheads="1"/>
          </p:cNvSpPr>
          <p:nvPr/>
        </p:nvSpPr>
        <p:spPr>
          <a:xfrm>
            <a:off x="134480" y="3207224"/>
            <a:ext cx="2716944" cy="3411940"/>
          </a:xfrm>
          <a:prstGeom prst="rect">
            <a:avLst/>
          </a:prstGeom>
        </p:spPr>
        <p:txBody>
          <a:bodyPr vert="horz" lIns="91440" tIns="45720" rIns="91440" bIns="45720" rtlCol="0">
            <a:normAutofit fontScale="40000" lnSpcReduction="20000"/>
          </a:bodyPr>
          <a:lstStyle>
            <a:lvl1pPr marL="0" indent="0" algn="ctr" defTabSz="457200" rtl="0" eaLnBrk="1" latinLnBrk="0" hangingPunct="1">
              <a:spcBef>
                <a:spcPct val="20000"/>
              </a:spcBef>
              <a:buFont typeface="Arial"/>
              <a:buNone/>
              <a:defRPr sz="2800" i="1" kern="1200">
                <a:solidFill>
                  <a:schemeClr val="bg1"/>
                </a:solidFill>
                <a:latin typeface="Helvetica"/>
                <a:ea typeface="+mn-ea"/>
                <a:cs typeface="Helvetica"/>
              </a:defRPr>
            </a:lvl1pPr>
            <a:lvl2pPr marL="457200" indent="0" algn="ctr" defTabSz="457200" rtl="0" eaLnBrk="1" latinLnBrk="0" hangingPunct="1">
              <a:spcBef>
                <a:spcPct val="20000"/>
              </a:spcBef>
              <a:buFont typeface="Arial"/>
              <a:buNone/>
              <a:defRPr sz="26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2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WELCOME  </a:t>
            </a:r>
          </a:p>
          <a:p>
            <a:pPr>
              <a:lnSpc>
                <a:spcPct val="80000"/>
              </a:lnSpc>
            </a:pPr>
            <a:endPar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nSpc>
                <a:spcPct val="80000"/>
              </a:lnSpc>
            </a:pPr>
            <a:endPar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nSpc>
                <a:spcPct val="80000"/>
              </a:lnSpc>
            </a:pPr>
            <a:r>
              <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BASIC SAFETY </a:t>
            </a:r>
          </a:p>
          <a:p>
            <a:pPr>
              <a:lnSpc>
                <a:spcPct val="80000"/>
              </a:lnSpc>
            </a:pPr>
            <a:r>
              <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ORIENTATION</a:t>
            </a:r>
          </a:p>
          <a:p>
            <a:r>
              <a:rPr lang="en-US" sz="4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INCLUDING</a:t>
            </a:r>
          </a:p>
          <a:p>
            <a:endParaRPr lang="en-US" sz="4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48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a:t>
            </a:r>
            <a:r>
              <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AZARD</a:t>
            </a:r>
            <a:r>
              <a:rPr lang="en-US" sz="48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C</a:t>
            </a:r>
            <a:r>
              <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OMMUNICATION</a:t>
            </a:r>
            <a:r>
              <a:rPr lang="en-US" sz="48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T</a:t>
            </a:r>
            <a:r>
              <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RAINING</a:t>
            </a:r>
            <a:r>
              <a:rPr lang="en-US" sz="48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p>
          <a:p>
            <a:r>
              <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(HAZCOM)</a:t>
            </a:r>
          </a:p>
          <a:p>
            <a:r>
              <a:rPr lang="en-US" sz="29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and</a:t>
            </a:r>
            <a:endPar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4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Initial Hazardous Waste Training </a:t>
            </a:r>
          </a:p>
          <a:p>
            <a:endParaRPr lang="en-US" sz="4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endParaRPr lang="en-US" sz="4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endPar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nSpc>
                <a:spcPct val="80000"/>
              </a:lnSpc>
            </a:pPr>
            <a:endParaRPr lang="en-US" sz="4000" b="1" dirty="0">
              <a:solidFill>
                <a:srgbClr val="2A3D7A"/>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9186480"/>
      </p:ext>
    </p:extLst>
  </p:cSld>
  <p:clrMapOvr>
    <a:masterClrMapping/>
  </p:clrMapOvr>
  <p:transition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476969" y="0"/>
            <a:ext cx="5610005" cy="672004"/>
          </a:xfrm>
          <a:noFill/>
        </p:spPr>
        <p:txBody>
          <a:bodyPr lIns="90488" tIns="44450" rIns="90488" bIns="44450"/>
          <a:lstStyle/>
          <a:p>
            <a:pPr eaLnBrk="1" hangingPunct="1"/>
            <a:r>
              <a:rPr lang="en-US" sz="3200" b="1" dirty="0">
                <a:latin typeface="Helvetica" panose="020B0604020202020204" pitchFamily="34" charset="0"/>
                <a:cs typeface="Helvetica" panose="020B0604020202020204" pitchFamily="34" charset="0"/>
              </a:rPr>
              <a:t>         </a:t>
            </a:r>
            <a:r>
              <a:rPr lang="en-US" sz="2400" b="1" dirty="0">
                <a:latin typeface="Helvetica" panose="020B0604020202020204" pitchFamily="34" charset="0"/>
                <a:cs typeface="Helvetica" panose="020B0604020202020204" pitchFamily="34" charset="0"/>
              </a:rPr>
              <a:t>Course Objectives </a:t>
            </a:r>
          </a:p>
        </p:txBody>
      </p:sp>
      <p:sp>
        <p:nvSpPr>
          <p:cNvPr id="1028" name="Rectangle 3"/>
          <p:cNvSpPr>
            <a:spLocks noGrp="1" noChangeArrowheads="1"/>
          </p:cNvSpPr>
          <p:nvPr>
            <p:ph idx="1"/>
          </p:nvPr>
        </p:nvSpPr>
        <p:spPr/>
        <p:txBody>
          <a:bodyPr>
            <a:normAutofit/>
          </a:bodyPr>
          <a:lstStyle/>
          <a:p>
            <a:pPr eaLnBrk="1" hangingPunct="1">
              <a:lnSpc>
                <a:spcPct val="90000"/>
              </a:lnSpc>
            </a:pPr>
            <a:r>
              <a:rPr lang="en-US" sz="2800" dirty="0">
                <a:latin typeface="Helvetica" panose="020B0604020202020204" pitchFamily="34" charset="0"/>
                <a:cs typeface="Helvetica" panose="020B0604020202020204" pitchFamily="34" charset="0"/>
              </a:rPr>
              <a:t>Increase your awareness of Environmental, Health and Safety (EHS) </a:t>
            </a:r>
          </a:p>
          <a:p>
            <a:pPr eaLnBrk="1" hangingPunct="1">
              <a:lnSpc>
                <a:spcPct val="90000"/>
              </a:lnSpc>
            </a:pPr>
            <a:r>
              <a:rPr lang="en-US" sz="2800" dirty="0">
                <a:latin typeface="Helvetica" panose="020B0604020202020204" pitchFamily="34" charset="0"/>
                <a:cs typeface="Helvetica" panose="020B0604020202020204" pitchFamily="34" charset="0"/>
              </a:rPr>
              <a:t>Inform you of your responsibilities and how you can promote EHS</a:t>
            </a:r>
          </a:p>
          <a:p>
            <a:pPr>
              <a:lnSpc>
                <a:spcPct val="90000"/>
              </a:lnSpc>
            </a:pPr>
            <a:r>
              <a:rPr lang="en-US" sz="2800" dirty="0">
                <a:latin typeface="Helvetica" panose="020B0604020202020204" pitchFamily="34" charset="0"/>
                <a:cs typeface="Helvetica" panose="020B0604020202020204" pitchFamily="34" charset="0"/>
              </a:rPr>
              <a:t>Review SUNY Polytechnic Institute (SUNY Poly) EHS policies and requirements</a:t>
            </a:r>
          </a:p>
          <a:p>
            <a:pPr eaLnBrk="1" hangingPunct="1">
              <a:lnSpc>
                <a:spcPct val="90000"/>
              </a:lnSpc>
            </a:pPr>
            <a:r>
              <a:rPr lang="en-US" sz="2800" dirty="0">
                <a:latin typeface="Helvetica" panose="020B0604020202020204" pitchFamily="34" charset="0"/>
                <a:cs typeface="Helvetica" panose="020B0604020202020204" pitchFamily="34" charset="0"/>
              </a:rPr>
              <a:t>Tools and resources for: </a:t>
            </a:r>
          </a:p>
          <a:p>
            <a:pPr lvl="1">
              <a:lnSpc>
                <a:spcPct val="90000"/>
              </a:lnSpc>
              <a:buSzPct val="58000"/>
            </a:pPr>
            <a:r>
              <a:rPr lang="en-US" sz="2800" dirty="0">
                <a:latin typeface="Helvetica" panose="020B0604020202020204" pitchFamily="34" charset="0"/>
                <a:cs typeface="Helvetica" panose="020B0604020202020204" pitchFamily="34" charset="0"/>
              </a:rPr>
              <a:t>recognizing</a:t>
            </a:r>
          </a:p>
          <a:p>
            <a:pPr lvl="1">
              <a:lnSpc>
                <a:spcPct val="90000"/>
              </a:lnSpc>
              <a:buSzPct val="58000"/>
            </a:pPr>
            <a:r>
              <a:rPr lang="en-US" sz="2800" dirty="0">
                <a:latin typeface="Helvetica" panose="020B0604020202020204" pitchFamily="34" charset="0"/>
                <a:cs typeface="Helvetica" panose="020B0604020202020204" pitchFamily="34" charset="0"/>
              </a:rPr>
              <a:t>controlling hazards</a:t>
            </a: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38</a:t>
            </a:fld>
            <a:endParaRPr lang="en-US" sz="1400" dirty="0">
              <a:solidFill>
                <a:prstClr val="black"/>
              </a:solidFill>
            </a:endParaRPr>
          </a:p>
        </p:txBody>
      </p:sp>
      <p:pic>
        <p:nvPicPr>
          <p:cNvPr id="18434" name="Picture 2" descr="E:\Icons Logos\Objective 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4094" y="3865252"/>
            <a:ext cx="233680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1955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476969" y="95534"/>
            <a:ext cx="5610005" cy="699300"/>
          </a:xfrm>
          <a:noFill/>
        </p:spPr>
        <p:txBody>
          <a:bodyPr lIns="90488" tIns="44450" rIns="90488" bIns="44450" anchor="t"/>
          <a:lstStyle/>
          <a:p>
            <a:r>
              <a:rPr lang="en-US" sz="2400" b="1" dirty="0">
                <a:latin typeface="Helvetica" panose="020B0604020202020204" pitchFamily="34" charset="0"/>
                <a:ea typeface="+mn-ea"/>
                <a:cs typeface="Helvetica" panose="020B0604020202020204" pitchFamily="34" charset="0"/>
              </a:rPr>
              <a:t>SUNY Poly </a:t>
            </a:r>
            <a:r>
              <a:rPr lang="en-US" sz="2400" b="1" dirty="0">
                <a:effectLst/>
                <a:latin typeface="Helvetica" panose="020B0604020202020204" pitchFamily="34" charset="0"/>
                <a:ea typeface="+mn-ea"/>
                <a:cs typeface="Helvetica" panose="020B0604020202020204" pitchFamily="34" charset="0"/>
              </a:rPr>
              <a:t>EHS Policy Statement</a:t>
            </a:r>
            <a:endParaRPr lang="en-US" sz="2400" b="1" dirty="0">
              <a:latin typeface="Helvetica" panose="020B0604020202020204" pitchFamily="34" charset="0"/>
              <a:cs typeface="Helvetica" panose="020B0604020202020204" pitchFamily="34" charset="0"/>
            </a:endParaRPr>
          </a:p>
        </p:txBody>
      </p:sp>
      <p:sp>
        <p:nvSpPr>
          <p:cNvPr id="1028" name="Rectangle 3"/>
          <p:cNvSpPr>
            <a:spLocks noGrp="1" noChangeArrowheads="1"/>
          </p:cNvSpPr>
          <p:nvPr>
            <p:ph idx="1"/>
          </p:nvPr>
        </p:nvSpPr>
        <p:spPr/>
        <p:txBody>
          <a:bodyPr>
            <a:noAutofit/>
          </a:bodyPr>
          <a:lstStyle/>
          <a:p>
            <a:pPr marL="0" indent="0">
              <a:lnSpc>
                <a:spcPct val="90000"/>
              </a:lnSpc>
              <a:buNone/>
            </a:pPr>
            <a:r>
              <a:rPr lang="en-US" sz="2800" b="1" dirty="0">
                <a:solidFill>
                  <a:srgbClr val="1CA654"/>
                </a:solidFill>
                <a:latin typeface="Helvetica" panose="020B0604020202020204" pitchFamily="34" charset="0"/>
                <a:cs typeface="Helvetica" panose="020B0604020202020204" pitchFamily="34" charset="0"/>
              </a:rPr>
              <a:t> </a:t>
            </a:r>
            <a:r>
              <a:rPr lang="en-US" sz="3200" b="1" dirty="0">
                <a:latin typeface="Helvetica" panose="020B0604020202020204" pitchFamily="34" charset="0"/>
                <a:cs typeface="Helvetica" panose="020B0604020202020204" pitchFamily="34" charset="0"/>
              </a:rPr>
              <a:t>SUNY Poly is committed to: </a:t>
            </a:r>
          </a:p>
          <a:p>
            <a:pPr lvl="0">
              <a:lnSpc>
                <a:spcPct val="90000"/>
              </a:lnSpc>
            </a:pPr>
            <a:endParaRPr lang="en-US" sz="3200" dirty="0">
              <a:solidFill>
                <a:prstClr val="black"/>
              </a:solidFill>
              <a:latin typeface="Helvetica" panose="020B0604020202020204" pitchFamily="34" charset="0"/>
              <a:cs typeface="Helvetica" panose="020B0604020202020204" pitchFamily="34" charset="0"/>
            </a:endParaRPr>
          </a:p>
          <a:p>
            <a:pPr lvl="0">
              <a:lnSpc>
                <a:spcPct val="90000"/>
              </a:lnSpc>
            </a:pPr>
            <a:r>
              <a:rPr lang="en-US" sz="3200" dirty="0">
                <a:solidFill>
                  <a:prstClr val="black"/>
                </a:solidFill>
                <a:latin typeface="Helvetica" panose="020B0604020202020204" pitchFamily="34" charset="0"/>
                <a:cs typeface="Helvetica" panose="020B0604020202020204" pitchFamily="34" charset="0"/>
              </a:rPr>
              <a:t>Protecting the health and safety of its employees, partners, customers and public </a:t>
            </a:r>
          </a:p>
          <a:p>
            <a:pPr marL="0" indent="0">
              <a:lnSpc>
                <a:spcPct val="90000"/>
              </a:lnSpc>
              <a:buNone/>
            </a:pPr>
            <a:endParaRPr lang="en-US" sz="3200" b="1" dirty="0">
              <a:latin typeface="Helvetica" panose="020B0604020202020204" pitchFamily="34" charset="0"/>
              <a:cs typeface="Helvetica" panose="020B0604020202020204" pitchFamily="34" charset="0"/>
            </a:endParaRPr>
          </a:p>
          <a:p>
            <a:pPr>
              <a:lnSpc>
                <a:spcPct val="90000"/>
              </a:lnSpc>
            </a:pPr>
            <a:r>
              <a:rPr lang="en-US" sz="3200" dirty="0">
                <a:latin typeface="Helvetica" panose="020B0604020202020204" pitchFamily="34" charset="0"/>
                <a:cs typeface="Helvetica" panose="020B0604020202020204" pitchFamily="34" charset="0"/>
              </a:rPr>
              <a:t>Protecting the environment </a:t>
            </a:r>
          </a:p>
          <a:p>
            <a:pPr>
              <a:lnSpc>
                <a:spcPct val="90000"/>
              </a:lnSpc>
            </a:pPr>
            <a:endParaRPr lang="en-US" sz="3200" dirty="0">
              <a:latin typeface="Helvetica" panose="020B0604020202020204" pitchFamily="34" charset="0"/>
              <a:cs typeface="Helvetica" panose="020B0604020202020204" pitchFamily="34" charset="0"/>
            </a:endParaRPr>
          </a:p>
          <a:p>
            <a:pPr>
              <a:lnSpc>
                <a:spcPct val="90000"/>
              </a:lnSpc>
            </a:pPr>
            <a:r>
              <a:rPr lang="en-US" sz="3200" dirty="0">
                <a:latin typeface="Helvetica" panose="020B0604020202020204" pitchFamily="34" charset="0"/>
                <a:cs typeface="Helvetica" panose="020B0604020202020204" pitchFamily="34" charset="0"/>
              </a:rPr>
              <a:t>Complying with regulatory standards</a:t>
            </a: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39</a:t>
            </a:fld>
            <a:endParaRPr lang="en-US" sz="1400" dirty="0">
              <a:solidFill>
                <a:prstClr val="black"/>
              </a:solidFill>
            </a:endParaRPr>
          </a:p>
        </p:txBody>
      </p:sp>
    </p:spTree>
    <p:extLst>
      <p:ext uri="{BB962C8B-B14F-4D97-AF65-F5344CB8AC3E}">
        <p14:creationId xmlns:p14="http://schemas.microsoft.com/office/powerpoint/2010/main" val="104902851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144" y="73982"/>
            <a:ext cx="3760830" cy="598022"/>
          </a:xfrm>
        </p:spPr>
        <p:txBody>
          <a:bodyPr/>
          <a:lstStyle/>
          <a:p>
            <a:r>
              <a:rPr lang="en-US" b="1" dirty="0">
                <a:latin typeface="Arial" panose="020B0604020202020204" pitchFamily="34" charset="0"/>
                <a:cs typeface="Arial" panose="020B0604020202020204" pitchFamily="34" charset="0"/>
              </a:rPr>
              <a:t>Access Control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01277"/>
            <a:ext cx="8394569" cy="5707677"/>
          </a:xfrm>
        </p:spPr>
        <p:txBody>
          <a:bodyPr>
            <a:normAutofit/>
          </a:bodyPr>
          <a:lstStyle/>
          <a:p>
            <a:pPr marL="0" indent="0">
              <a:buNone/>
            </a:pPr>
            <a:r>
              <a:rPr lang="en-US" sz="2800" dirty="0">
                <a:latin typeface="Arial" panose="020B0604020202020204" pitchFamily="34" charset="0"/>
                <a:cs typeface="Arial" panose="020B0604020202020204" pitchFamily="34" charset="0"/>
              </a:rPr>
              <a:t>Simple Rules to Remember</a:t>
            </a:r>
          </a:p>
          <a:p>
            <a:pPr marL="0" indent="0">
              <a:buNone/>
            </a:pPr>
            <a:endParaRPr lang="en-US" sz="1400" u="sng" dirty="0">
              <a:latin typeface="Arial" panose="020B0604020202020204" pitchFamily="34" charset="0"/>
              <a:cs typeface="Arial" panose="020B0604020202020204" pitchFamily="34" charset="0"/>
            </a:endParaRPr>
          </a:p>
          <a:p>
            <a:pPr marL="514350" indent="-514350">
              <a:buFont typeface="+mj-lt"/>
              <a:buAutoNum type="arabicPeriod"/>
            </a:pPr>
            <a:r>
              <a:rPr lang="en-US" sz="2200" dirty="0">
                <a:latin typeface="Arial" panose="020B0604020202020204" pitchFamily="34" charset="0"/>
                <a:cs typeface="Arial" panose="020B0604020202020204" pitchFamily="34" charset="0"/>
              </a:rPr>
              <a:t>All badged persons on site </a:t>
            </a:r>
            <a:r>
              <a:rPr lang="en-US" sz="2200" b="1" dirty="0">
                <a:latin typeface="Arial" panose="020B0604020202020204" pitchFamily="34" charset="0"/>
                <a:cs typeface="Arial" panose="020B0604020202020204" pitchFamily="34" charset="0"/>
              </a:rPr>
              <a:t>must</a:t>
            </a:r>
            <a:r>
              <a:rPr lang="en-US" sz="2200" dirty="0">
                <a:latin typeface="Arial" panose="020B0604020202020204" pitchFamily="34" charset="0"/>
                <a:cs typeface="Arial" panose="020B0604020202020204" pitchFamily="34" charset="0"/>
              </a:rPr>
              <a:t> display a SUNY Poly photo identification at all times. </a:t>
            </a:r>
          </a:p>
          <a:p>
            <a:pPr marL="514350" indent="-514350">
              <a:buFont typeface="+mj-lt"/>
              <a:buAutoNum type="arabicPeriod"/>
            </a:pPr>
            <a:r>
              <a:rPr lang="en-US" sz="2200" dirty="0">
                <a:latin typeface="Arial" panose="020B0604020202020204" pitchFamily="34" charset="0"/>
                <a:cs typeface="Arial" panose="020B0604020202020204" pitchFamily="34" charset="0"/>
              </a:rPr>
              <a:t>All visitors and new employees who are awaiting identification and safety training processing </a:t>
            </a:r>
            <a:r>
              <a:rPr lang="en-US" sz="2200" b="1" dirty="0">
                <a:latin typeface="Arial" panose="020B0604020202020204" pitchFamily="34" charset="0"/>
                <a:cs typeface="Arial" panose="020B0604020202020204" pitchFamily="34" charset="0"/>
              </a:rPr>
              <a:t>must </a:t>
            </a:r>
            <a:r>
              <a:rPr lang="en-US" sz="2200" dirty="0">
                <a:latin typeface="Arial" panose="020B0604020202020204" pitchFamily="34" charset="0"/>
                <a:cs typeface="Arial" panose="020B0604020202020204" pitchFamily="34" charset="0"/>
              </a:rPr>
              <a:t>have a visitor badge and </a:t>
            </a:r>
            <a:r>
              <a:rPr lang="en-US" sz="2200" b="1" dirty="0">
                <a:latin typeface="Arial" panose="020B0604020202020204" pitchFamily="34" charset="0"/>
                <a:cs typeface="Arial" panose="020B0604020202020204" pitchFamily="34" charset="0"/>
              </a:rPr>
              <a:t>must</a:t>
            </a:r>
            <a:r>
              <a:rPr lang="en-US" sz="2200" dirty="0">
                <a:latin typeface="Arial" panose="020B0604020202020204" pitchFamily="34" charset="0"/>
                <a:cs typeface="Arial" panose="020B0604020202020204" pitchFamily="34" charset="0"/>
              </a:rPr>
              <a:t> be escorted at all times.</a:t>
            </a:r>
          </a:p>
          <a:p>
            <a:pPr marL="514350" indent="-514350">
              <a:buFont typeface="+mj-lt"/>
              <a:buAutoNum type="arabicPeriod"/>
            </a:pPr>
            <a:endParaRPr lang="en-US" sz="2000" b="1" u="sng" dirty="0">
              <a:latin typeface="Arial" panose="020B0604020202020204" pitchFamily="34" charset="0"/>
              <a:cs typeface="Arial" panose="020B0604020202020204" pitchFamily="34" charset="0"/>
            </a:endParaRPr>
          </a:p>
          <a:p>
            <a:pPr marL="514350" indent="-514350">
              <a:buFont typeface="+mj-lt"/>
              <a:buAutoNum type="arabicPeriod"/>
            </a:pPr>
            <a:endParaRPr lang="en-US" sz="2000" b="1" u="sng" dirty="0">
              <a:latin typeface="Arial" panose="020B0604020202020204" pitchFamily="34" charset="0"/>
              <a:cs typeface="Arial" panose="020B0604020202020204" pitchFamily="34" charset="0"/>
            </a:endParaRPr>
          </a:p>
          <a:p>
            <a:pPr marL="514350" indent="-514350">
              <a:buFont typeface="+mj-lt"/>
              <a:buAutoNum type="arabicPeriod"/>
            </a:pPr>
            <a:endParaRPr lang="en-US" sz="2000" b="1" u="sng" dirty="0">
              <a:latin typeface="Arial" panose="020B0604020202020204" pitchFamily="34" charset="0"/>
              <a:cs typeface="Arial" panose="020B0604020202020204" pitchFamily="34" charset="0"/>
            </a:endParaRPr>
          </a:p>
          <a:p>
            <a:pPr marL="514350" indent="-514350">
              <a:buFont typeface="+mj-lt"/>
              <a:buAutoNum type="arabicPeriod"/>
            </a:pPr>
            <a:endParaRPr lang="en-US" sz="2000" b="1" u="sng" dirty="0">
              <a:latin typeface="Arial" panose="020B0604020202020204" pitchFamily="34" charset="0"/>
              <a:cs typeface="Arial" panose="020B0604020202020204" pitchFamily="34" charset="0"/>
            </a:endParaRPr>
          </a:p>
          <a:p>
            <a:pPr marL="514350" indent="-514350">
              <a:buFont typeface="+mj-lt"/>
              <a:buAutoNum type="arabicPeriod"/>
            </a:pPr>
            <a:endParaRPr lang="en-US" sz="2000" b="1" u="sng" dirty="0">
              <a:latin typeface="Arial" panose="020B0604020202020204" pitchFamily="34" charset="0"/>
              <a:cs typeface="Arial" panose="020B0604020202020204" pitchFamily="34" charset="0"/>
            </a:endParaRPr>
          </a:p>
          <a:p>
            <a:pPr marL="514350" indent="-514350">
              <a:buFont typeface="+mj-lt"/>
              <a:buAutoNum type="arabicPeriod"/>
            </a:pPr>
            <a:r>
              <a:rPr lang="en-US" sz="2200" dirty="0">
                <a:latin typeface="Arial" panose="020B0604020202020204" pitchFamily="34" charset="0"/>
                <a:cs typeface="Arial" panose="020B0604020202020204" pitchFamily="34" charset="0"/>
              </a:rPr>
              <a:t>If security asks you for your ID you are required to provide it.</a:t>
            </a:r>
            <a:endParaRPr lang="en-US" sz="2200" b="1" u="sng" dirty="0">
              <a:latin typeface="Arial" panose="020B0604020202020204" pitchFamily="34" charset="0"/>
              <a:cs typeface="Arial" panose="020B0604020202020204" pitchFamily="34" charset="0"/>
            </a:endParaRPr>
          </a:p>
          <a:p>
            <a:pPr marL="514350" indent="-514350">
              <a:buFont typeface="+mj-lt"/>
              <a:buAutoNum type="arabicPeriod"/>
            </a:pPr>
            <a:r>
              <a:rPr lang="en-US" sz="2200" dirty="0">
                <a:latin typeface="Arial" panose="020B0604020202020204" pitchFamily="34" charset="0"/>
                <a:cs typeface="Arial" panose="020B0604020202020204" pitchFamily="34" charset="0"/>
              </a:rPr>
              <a:t>Immediately notify security concerning any potential breaches of security or safety.</a:t>
            </a:r>
          </a:p>
          <a:p>
            <a:pPr marL="514350" indent="-514350">
              <a:buFont typeface="+mj-lt"/>
              <a:buAutoNum type="arabicPeriod"/>
            </a:pPr>
            <a:endParaRPr lang="en-US" sz="2000" dirty="0">
              <a:latin typeface="Times" panose="02020603060405020304" pitchFamily="18" charset="0"/>
            </a:endParaRPr>
          </a:p>
        </p:txBody>
      </p:sp>
      <p:sp>
        <p:nvSpPr>
          <p:cNvPr id="5" name="TextBox 4"/>
          <p:cNvSpPr txBox="1"/>
          <p:nvPr/>
        </p:nvSpPr>
        <p:spPr>
          <a:xfrm>
            <a:off x="4199641" y="2974156"/>
            <a:ext cx="65" cy="276999"/>
          </a:xfrm>
          <a:prstGeom prst="rect">
            <a:avLst/>
          </a:prstGeom>
          <a:noFill/>
        </p:spPr>
        <p:txBody>
          <a:bodyPr wrap="none" lIns="0" tIns="0" rIns="0" bIns="0" rtlCol="0">
            <a:spAutoFit/>
          </a:bodyPr>
          <a:lstStyle/>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6144" y="3444252"/>
            <a:ext cx="2737277" cy="1762813"/>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2980" y="3428291"/>
            <a:ext cx="2779719" cy="1778774"/>
          </a:xfrm>
          <a:prstGeom prst="rect">
            <a:avLst/>
          </a:prstGeom>
          <a:effectLst>
            <a:softEdge rad="0"/>
          </a:effectLst>
        </p:spPr>
      </p:pic>
    </p:spTree>
    <p:extLst>
      <p:ext uri="{BB962C8B-B14F-4D97-AF65-F5344CB8AC3E}">
        <p14:creationId xmlns:p14="http://schemas.microsoft.com/office/powerpoint/2010/main" val="2982515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Employee Responsibilities</a:t>
            </a:r>
          </a:p>
        </p:txBody>
      </p:sp>
      <p:sp>
        <p:nvSpPr>
          <p:cNvPr id="36867" name="Rectangle 3"/>
          <p:cNvSpPr>
            <a:spLocks noGrp="1" noChangeArrowheads="1"/>
          </p:cNvSpPr>
          <p:nvPr>
            <p:ph idx="1"/>
          </p:nvPr>
        </p:nvSpPr>
        <p:spPr>
          <a:xfrm>
            <a:off x="457200" y="848412"/>
            <a:ext cx="8229600" cy="5608949"/>
          </a:xfrm>
        </p:spPr>
        <p:txBody>
          <a:bodyPr>
            <a:noAutofit/>
          </a:bodyPr>
          <a:lstStyle/>
          <a:p>
            <a:r>
              <a:rPr lang="en-US" sz="2800" dirty="0">
                <a:latin typeface="Helvetica" panose="020B0604020202020204" pitchFamily="34" charset="0"/>
                <a:cs typeface="Helvetica" panose="020B0604020202020204" pitchFamily="34" charset="0"/>
              </a:rPr>
              <a:t>All individuals are responsible for safety at SUNY Poly </a:t>
            </a:r>
          </a:p>
          <a:p>
            <a:pPr eaLnBrk="1" hangingPunct="1"/>
            <a:r>
              <a:rPr lang="en-US" sz="2800" dirty="0">
                <a:latin typeface="Helvetica" panose="020B0604020202020204" pitchFamily="34" charset="0"/>
                <a:cs typeface="Helvetica" panose="020B0604020202020204" pitchFamily="34" charset="0"/>
              </a:rPr>
              <a:t>Take an active role in your safety and the safety of  others</a:t>
            </a:r>
          </a:p>
          <a:p>
            <a:pPr eaLnBrk="1" hangingPunct="1"/>
            <a:r>
              <a:rPr lang="en-US" sz="2800" dirty="0">
                <a:latin typeface="Helvetica" panose="020B0604020202020204" pitchFamily="34" charset="0"/>
                <a:cs typeface="Helvetica" panose="020B0604020202020204" pitchFamily="34" charset="0"/>
              </a:rPr>
              <a:t>Plan for and perform tasks in a safe manner  </a:t>
            </a:r>
          </a:p>
          <a:p>
            <a:r>
              <a:rPr lang="en-US" sz="2800" dirty="0">
                <a:latin typeface="Helvetica" panose="020B0604020202020204" pitchFamily="34" charset="0"/>
                <a:cs typeface="Helvetica" panose="020B0604020202020204" pitchFamily="34" charset="0"/>
              </a:rPr>
              <a:t>Follow SUNY Poly and your own company’s safety policies and procedures  </a:t>
            </a:r>
          </a:p>
          <a:p>
            <a:r>
              <a:rPr lang="en-US" sz="2800" dirty="0">
                <a:latin typeface="Helvetica" panose="020B0604020202020204" pitchFamily="34" charset="0"/>
                <a:cs typeface="Helvetica" panose="020B0604020202020204" pitchFamily="34" charset="0"/>
              </a:rPr>
              <a:t>Understand the potential hazards you may be exposed to </a:t>
            </a:r>
          </a:p>
          <a:p>
            <a:r>
              <a:rPr lang="en-US" sz="2800" dirty="0">
                <a:latin typeface="Helvetica" panose="020B0604020202020204" pitchFamily="34" charset="0"/>
                <a:cs typeface="Helvetica" panose="020B0604020202020204" pitchFamily="34" charset="0"/>
              </a:rPr>
              <a:t>Contact your manager if you feel you need additional safety training </a:t>
            </a: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40</a:t>
            </a:fld>
            <a:endParaRPr lang="en-US" sz="1400" dirty="0">
              <a:solidFill>
                <a:prstClr val="black"/>
              </a:solidFill>
            </a:endParaRPr>
          </a:p>
        </p:txBody>
      </p:sp>
    </p:spTree>
    <p:extLst>
      <p:ext uri="{BB962C8B-B14F-4D97-AF65-F5344CB8AC3E}">
        <p14:creationId xmlns:p14="http://schemas.microsoft.com/office/powerpoint/2010/main" val="54413635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Employee Responsibilities</a:t>
            </a:r>
          </a:p>
        </p:txBody>
      </p:sp>
      <p:sp>
        <p:nvSpPr>
          <p:cNvPr id="36867" name="Rectangle 3"/>
          <p:cNvSpPr>
            <a:spLocks noGrp="1" noChangeArrowheads="1"/>
          </p:cNvSpPr>
          <p:nvPr>
            <p:ph idx="1"/>
          </p:nvPr>
        </p:nvSpPr>
        <p:spPr/>
        <p:txBody>
          <a:bodyPr>
            <a:normAutofit/>
          </a:bodyPr>
          <a:lstStyle/>
          <a:p>
            <a:r>
              <a:rPr lang="en-US" sz="2800" dirty="0">
                <a:latin typeface="Helvetica" panose="020B0604020202020204" pitchFamily="34" charset="0"/>
                <a:cs typeface="Helvetica" panose="020B0604020202020204" pitchFamily="34" charset="0"/>
              </a:rPr>
              <a:t>Contractors must comply with the SUNY Poly </a:t>
            </a:r>
            <a:r>
              <a:rPr lang="en-US" sz="2800" u="sng" dirty="0">
                <a:latin typeface="Helvetica" panose="020B0604020202020204" pitchFamily="34" charset="0"/>
                <a:cs typeface="Helvetica" panose="020B0604020202020204" pitchFamily="34" charset="0"/>
              </a:rPr>
              <a:t>Contractor Safety Guide </a:t>
            </a:r>
            <a:r>
              <a:rPr lang="en-US" sz="2800" dirty="0">
                <a:latin typeface="Helvetica" panose="020B0604020202020204" pitchFamily="34" charset="0"/>
                <a:cs typeface="Helvetica" panose="020B0604020202020204" pitchFamily="34" charset="0"/>
              </a:rPr>
              <a:t>(Access the Guide from the SUNY Poly website)</a:t>
            </a:r>
          </a:p>
          <a:p>
            <a:r>
              <a:rPr lang="en-US" sz="2800" dirty="0">
                <a:latin typeface="Helvetica" panose="020B0604020202020204" pitchFamily="34" charset="0"/>
                <a:cs typeface="Helvetica" panose="020B0604020202020204" pitchFamily="34" charset="0"/>
              </a:rPr>
              <a:t>Be alert for maintenance concerns and report any concerns with the SUNY Poly facility (e.g., restrooms, air conditioning, walkways, stairs, doors, lighting, parking lots) to </a:t>
            </a:r>
            <a:r>
              <a:rPr lang="en-US" sz="2800" dirty="0">
                <a:latin typeface="Helvetica" panose="020B0604020202020204" pitchFamily="34" charset="0"/>
                <a:cs typeface="Helvetica" panose="020B0604020202020204" pitchFamily="34" charset="0"/>
                <a:hlinkClick r:id="rId3"/>
              </a:rPr>
              <a:t>cnsefix@sunypoly.edu</a:t>
            </a:r>
            <a:r>
              <a:rPr lang="en-US" sz="2800" dirty="0">
                <a:latin typeface="Helvetica" panose="020B0604020202020204" pitchFamily="34" charset="0"/>
                <a:cs typeface="Helvetica" panose="020B0604020202020204" pitchFamily="34" charset="0"/>
              </a:rPr>
              <a:t> for corrective action</a:t>
            </a:r>
          </a:p>
          <a:p>
            <a:pPr lvl="0"/>
            <a:r>
              <a:rPr lang="en-US" sz="2800" dirty="0">
                <a:latin typeface="Helvetica" panose="020B0604020202020204" pitchFamily="34" charset="0"/>
                <a:cs typeface="Helvetica" panose="020B0604020202020204" pitchFamily="34" charset="0"/>
              </a:rPr>
              <a:t>Take action to correct potential hazards in the workplace by notifying your manager </a:t>
            </a:r>
          </a:p>
          <a:p>
            <a:endParaRPr lang="en-US" sz="2400" dirty="0">
              <a:latin typeface="Helvetica" panose="020B0604020202020204" pitchFamily="34" charset="0"/>
              <a:cs typeface="Helvetica" panose="020B0604020202020204" pitchFamily="34" charset="0"/>
            </a:endParaRPr>
          </a:p>
          <a:p>
            <a:pPr eaLnBrk="1" hangingPunct="1"/>
            <a:endParaRPr lang="en-US" dirty="0">
              <a:solidFill>
                <a:schemeClr val="tx1"/>
              </a:solidFill>
              <a:latin typeface="Helvetica" panose="020B0604020202020204" pitchFamily="34" charset="0"/>
              <a:cs typeface="Helvetica" panose="020B0604020202020204" pitchFamily="34" charset="0"/>
            </a:endParaRPr>
          </a:p>
          <a:p>
            <a:pPr eaLnBrk="1" hangingPunct="1"/>
            <a:endParaRPr lang="en-US" dirty="0">
              <a:solidFill>
                <a:schemeClr val="tx1"/>
              </a:solidFill>
              <a:latin typeface="Helvetica" panose="020B0604020202020204" pitchFamily="34" charset="0"/>
              <a:cs typeface="Helvetica" panose="020B0604020202020204" pitchFamily="34" charset="0"/>
            </a:endParaRPr>
          </a:p>
          <a:p>
            <a:pPr eaLnBrk="1" hangingPunct="1"/>
            <a:endParaRPr lang="en-US" dirty="0">
              <a:solidFill>
                <a:schemeClr val="tx1"/>
              </a:solidFill>
              <a:latin typeface="Helvetica" panose="020B0604020202020204" pitchFamily="34" charset="0"/>
              <a:cs typeface="Helvetica" panose="020B0604020202020204" pitchFamily="34" charset="0"/>
            </a:endParaRPr>
          </a:p>
          <a:p>
            <a:pPr eaLnBrk="1" hangingPunct="1"/>
            <a:endParaRPr lang="en-US" dirty="0">
              <a:solidFill>
                <a:schemeClr val="tx1"/>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41</a:t>
            </a:fld>
            <a:endParaRPr lang="en-US" sz="1400" dirty="0">
              <a:solidFill>
                <a:prstClr val="black"/>
              </a:solidFill>
            </a:endParaRPr>
          </a:p>
        </p:txBody>
      </p:sp>
    </p:spTree>
    <p:extLst>
      <p:ext uri="{BB962C8B-B14F-4D97-AF65-F5344CB8AC3E}">
        <p14:creationId xmlns:p14="http://schemas.microsoft.com/office/powerpoint/2010/main" val="321652138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      Additional EHS Training </a:t>
            </a:r>
          </a:p>
        </p:txBody>
      </p:sp>
      <p:sp>
        <p:nvSpPr>
          <p:cNvPr id="37891" name="Rectangle 3"/>
          <p:cNvSpPr>
            <a:spLocks noGrp="1" noChangeArrowheads="1"/>
          </p:cNvSpPr>
          <p:nvPr>
            <p:ph idx="1"/>
          </p:nvPr>
        </p:nvSpPr>
        <p:spPr>
          <a:xfrm>
            <a:off x="0" y="711050"/>
            <a:ext cx="9144000" cy="5712643"/>
          </a:xfrm>
        </p:spPr>
        <p:txBody>
          <a:bodyPr>
            <a:noAutofit/>
          </a:bodyPr>
          <a:lstStyle/>
          <a:p>
            <a:pPr eaLnBrk="1" hangingPunct="1">
              <a:lnSpc>
                <a:spcPct val="115000"/>
              </a:lnSpc>
            </a:pPr>
            <a:r>
              <a:rPr lang="en-US" sz="2000" b="1" dirty="0">
                <a:solidFill>
                  <a:schemeClr val="tx1"/>
                </a:solidFill>
                <a:latin typeface="Helvetica" panose="020B0604020202020204" pitchFamily="34" charset="0"/>
                <a:cs typeface="Helvetica" panose="020B0604020202020204" pitchFamily="34" charset="0"/>
              </a:rPr>
              <a:t>CLEANROOM SAFETY TRAINING:</a:t>
            </a:r>
          </a:p>
          <a:p>
            <a:pPr lvl="1">
              <a:lnSpc>
                <a:spcPct val="115000"/>
              </a:lnSpc>
            </a:pPr>
            <a:r>
              <a:rPr lang="en-US" sz="2000" dirty="0">
                <a:solidFill>
                  <a:schemeClr val="tx1"/>
                </a:solidFill>
                <a:latin typeface="Helvetica" panose="020B0604020202020204" pitchFamily="34" charset="0"/>
                <a:cs typeface="Helvetica" panose="020B0604020202020204" pitchFamily="34" charset="0"/>
              </a:rPr>
              <a:t>For employees who </a:t>
            </a:r>
            <a:r>
              <a:rPr lang="en-US" sz="2000" dirty="0">
                <a:solidFill>
                  <a:srgbClr val="0070C0"/>
                </a:solidFill>
                <a:latin typeface="Helvetica" panose="020B0604020202020204" pitchFamily="34" charset="0"/>
                <a:cs typeface="Helvetica" panose="020B0604020202020204" pitchFamily="34" charset="0"/>
              </a:rPr>
              <a:t>go in the cleanrooms</a:t>
            </a:r>
            <a:r>
              <a:rPr lang="en-US" sz="2000" dirty="0">
                <a:ln>
                  <a:solidFill>
                    <a:schemeClr val="tx1">
                      <a:alpha val="82000"/>
                    </a:schemeClr>
                  </a:solidFill>
                </a:ln>
                <a:solidFill>
                  <a:schemeClr val="tx1"/>
                </a:solidFill>
                <a:latin typeface="Helvetica" panose="020B0604020202020204" pitchFamily="34" charset="0"/>
                <a:cs typeface="Helvetica" panose="020B0604020202020204" pitchFamily="34" charset="0"/>
              </a:rPr>
              <a:t> </a:t>
            </a:r>
            <a:r>
              <a:rPr lang="en-US" sz="2000" dirty="0">
                <a:solidFill>
                  <a:schemeClr val="tx1"/>
                </a:solidFill>
                <a:latin typeface="Helvetica" panose="020B0604020202020204" pitchFamily="34" charset="0"/>
                <a:cs typeface="Helvetica" panose="020B0604020202020204" pitchFamily="34" charset="0"/>
              </a:rPr>
              <a:t>at </a:t>
            </a:r>
            <a:r>
              <a:rPr lang="en-US" sz="2000" dirty="0">
                <a:latin typeface="Helvetica" panose="020B0604020202020204" pitchFamily="34" charset="0"/>
                <a:cs typeface="Helvetica" panose="020B0604020202020204" pitchFamily="34" charset="0"/>
              </a:rPr>
              <a:t>SUNY Poly. </a:t>
            </a:r>
          </a:p>
          <a:p>
            <a:pPr lvl="1">
              <a:lnSpc>
                <a:spcPct val="115000"/>
              </a:lnSpc>
            </a:pPr>
            <a:endParaRPr lang="en-US" sz="2000" dirty="0">
              <a:solidFill>
                <a:schemeClr val="tx1"/>
              </a:solidFill>
              <a:latin typeface="Helvetica" panose="020B0604020202020204" pitchFamily="34" charset="0"/>
              <a:cs typeface="Helvetica" panose="020B0604020202020204" pitchFamily="34" charset="0"/>
            </a:endParaRPr>
          </a:p>
          <a:p>
            <a:pPr eaLnBrk="1" hangingPunct="1">
              <a:lnSpc>
                <a:spcPct val="115000"/>
              </a:lnSpc>
            </a:pPr>
            <a:r>
              <a:rPr lang="en-US" sz="2000" b="1" dirty="0">
                <a:solidFill>
                  <a:schemeClr val="tx1"/>
                </a:solidFill>
                <a:latin typeface="Helvetica" panose="020B0604020202020204" pitchFamily="34" charset="0"/>
                <a:cs typeface="Helvetica" panose="020B0604020202020204" pitchFamily="34" charset="0"/>
              </a:rPr>
              <a:t>LABORATORY SAFETY TRAINING:</a:t>
            </a:r>
          </a:p>
          <a:p>
            <a:pPr lvl="1">
              <a:lnSpc>
                <a:spcPct val="115000"/>
              </a:lnSpc>
            </a:pPr>
            <a:r>
              <a:rPr lang="en-US" sz="2000" dirty="0">
                <a:solidFill>
                  <a:schemeClr val="tx1"/>
                </a:solidFill>
                <a:latin typeface="Helvetica" panose="020B0604020202020204" pitchFamily="34" charset="0"/>
                <a:cs typeface="Helvetica" panose="020B0604020202020204" pitchFamily="34" charset="0"/>
              </a:rPr>
              <a:t>For </a:t>
            </a:r>
            <a:r>
              <a:rPr lang="en-US" sz="2000" dirty="0">
                <a:latin typeface="Helvetica" panose="020B0604020202020204" pitchFamily="34" charset="0"/>
                <a:cs typeface="Helvetica" panose="020B0604020202020204" pitchFamily="34" charset="0"/>
              </a:rPr>
              <a:t>SUNY Poly </a:t>
            </a:r>
            <a:r>
              <a:rPr lang="en-US" sz="2000" dirty="0">
                <a:solidFill>
                  <a:srgbClr val="0070C0"/>
                </a:solidFill>
                <a:latin typeface="Helvetica" panose="020B0604020202020204" pitchFamily="34" charset="0"/>
                <a:cs typeface="Helvetica" panose="020B0604020202020204" pitchFamily="34" charset="0"/>
              </a:rPr>
              <a:t>students or employees who work in laboratories. </a:t>
            </a:r>
          </a:p>
          <a:p>
            <a:pPr marL="457200" lvl="1" indent="0">
              <a:lnSpc>
                <a:spcPct val="115000"/>
              </a:lnSpc>
              <a:buNone/>
            </a:pPr>
            <a:endParaRPr lang="en-US" sz="2000" dirty="0">
              <a:solidFill>
                <a:srgbClr val="0070C0"/>
              </a:solidFill>
              <a:latin typeface="Helvetica" panose="020B0604020202020204" pitchFamily="34" charset="0"/>
              <a:cs typeface="Helvetica" panose="020B0604020202020204" pitchFamily="34" charset="0"/>
            </a:endParaRPr>
          </a:p>
          <a:p>
            <a:pPr marL="457200" lvl="1" indent="0">
              <a:lnSpc>
                <a:spcPct val="115000"/>
              </a:lnSpc>
              <a:buNone/>
            </a:pPr>
            <a:r>
              <a:rPr lang="en-US" sz="2000" b="1" i="1" dirty="0">
                <a:solidFill>
                  <a:schemeClr val="tx1"/>
                </a:solidFill>
                <a:latin typeface="Helvetica" panose="020B0604020202020204" pitchFamily="34" charset="0"/>
                <a:cs typeface="Helvetica" panose="020B0604020202020204" pitchFamily="34" charset="0"/>
              </a:rPr>
              <a:t>Please ask your supervisor what additional training you may need.</a:t>
            </a:r>
          </a:p>
          <a:p>
            <a:pPr marL="457200" lvl="1" indent="0">
              <a:lnSpc>
                <a:spcPct val="115000"/>
              </a:lnSpc>
              <a:buNone/>
            </a:pPr>
            <a:endParaRPr lang="en-US" sz="2000" b="1" i="1" dirty="0">
              <a:solidFill>
                <a:schemeClr val="tx1"/>
              </a:solidFill>
              <a:latin typeface="Helvetica" panose="020B0604020202020204" pitchFamily="34" charset="0"/>
              <a:cs typeface="Helvetica" panose="020B0604020202020204" pitchFamily="34" charset="0"/>
            </a:endParaRPr>
          </a:p>
          <a:p>
            <a:pPr marL="0" lvl="1" indent="0" algn="ctr">
              <a:lnSpc>
                <a:spcPct val="115000"/>
              </a:lnSpc>
              <a:buNone/>
            </a:pPr>
            <a:r>
              <a:rPr lang="en-US" sz="2000" b="1" i="1" u="sng" dirty="0">
                <a:latin typeface="Helvetica" panose="020B0604020202020204" pitchFamily="34" charset="0"/>
                <a:cs typeface="Helvetica" panose="020B0604020202020204" pitchFamily="34" charset="0"/>
              </a:rPr>
              <a:t>Cleanroom and/or Laboratory Safety are required prior to access being granted for any cleanroom or lab. </a:t>
            </a:r>
          </a:p>
          <a:p>
            <a:pPr marL="0" lvl="1" indent="0" algn="ctr">
              <a:lnSpc>
                <a:spcPct val="115000"/>
              </a:lnSpc>
              <a:buNone/>
            </a:pPr>
            <a:endParaRPr lang="en-US" sz="2000" b="1" i="1" u="sng" dirty="0">
              <a:solidFill>
                <a:schemeClr val="tx1"/>
              </a:solidFill>
              <a:latin typeface="Helvetica" panose="020B0604020202020204" pitchFamily="34" charset="0"/>
              <a:cs typeface="Helvetica" panose="020B0604020202020204" pitchFamily="34" charset="0"/>
            </a:endParaRPr>
          </a:p>
          <a:p>
            <a:pPr marL="0" lvl="1" indent="0" algn="ctr">
              <a:lnSpc>
                <a:spcPct val="115000"/>
              </a:lnSpc>
              <a:buNone/>
            </a:pPr>
            <a:r>
              <a:rPr lang="en-US" sz="1600" b="1" i="1" dirty="0">
                <a:latin typeface="Helvetica" panose="020B0604020202020204" pitchFamily="34" charset="0"/>
                <a:cs typeface="Helvetica" panose="020B0604020202020204" pitchFamily="34" charset="0"/>
              </a:rPr>
              <a:t>Both classes are available online</a:t>
            </a:r>
            <a:endParaRPr lang="en-US" sz="1600" dirty="0">
              <a:solidFill>
                <a:schemeClr val="tx1"/>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56350"/>
            <a:ext cx="561975" cy="365125"/>
          </a:xfrm>
          <a:prstGeom prst="rect">
            <a:avLst/>
          </a:prstGeom>
        </p:spPr>
        <p:txBody>
          <a:bodyPr/>
          <a:lstStyle/>
          <a:p>
            <a:pPr defTabSz="457200">
              <a:defRPr/>
            </a:pPr>
            <a:fld id="{212E0057-C219-4658-9BF8-1968F549C822}" type="slidenum">
              <a:rPr lang="en-US">
                <a:solidFill>
                  <a:prstClr val="black"/>
                </a:solidFill>
              </a:rPr>
              <a:pPr defTabSz="457200">
                <a:defRPr/>
              </a:pPr>
              <a:t>42</a:t>
            </a:fld>
            <a:endParaRPr lang="en-US" sz="1400" dirty="0">
              <a:solidFill>
                <a:prstClr val="black"/>
              </a:solidFill>
            </a:endParaRPr>
          </a:p>
        </p:txBody>
      </p:sp>
      <p:pic>
        <p:nvPicPr>
          <p:cNvPr id="4" name="Picture 2" descr="E:\Icons Logos\Instruction 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3277" y="869156"/>
            <a:ext cx="1277655" cy="1112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2661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57363"/>
            <a:ext cx="7772400" cy="2505075"/>
          </a:xfrm>
        </p:spPr>
        <p:txBody>
          <a:bodyPr/>
          <a:lstStyle/>
          <a:p>
            <a:br>
              <a:rPr lang="en-US" dirty="0">
                <a:solidFill>
                  <a:schemeClr val="tx1"/>
                </a:solidFill>
                <a:latin typeface="Helvetica" panose="020B0604020202020204" pitchFamily="34" charset="0"/>
                <a:cs typeface="Helvetica" panose="020B0604020202020204" pitchFamily="34" charset="0"/>
              </a:rPr>
            </a:br>
            <a:br>
              <a:rPr lang="en-US" dirty="0">
                <a:solidFill>
                  <a:schemeClr val="tx1"/>
                </a:solidFill>
                <a:latin typeface="Helvetica" panose="020B0604020202020204" pitchFamily="34" charset="0"/>
                <a:cs typeface="Helvetica" panose="020B0604020202020204" pitchFamily="34" charset="0"/>
              </a:rPr>
            </a:br>
            <a:br>
              <a:rPr lang="en-US" dirty="0">
                <a:solidFill>
                  <a:schemeClr val="tx1"/>
                </a:solidFill>
                <a:latin typeface="Helvetica" panose="020B0604020202020204" pitchFamily="34" charset="0"/>
                <a:cs typeface="Helvetica" panose="020B0604020202020204" pitchFamily="34" charset="0"/>
              </a:rPr>
            </a:br>
            <a:r>
              <a:rPr lang="en-US" b="1" dirty="0">
                <a:solidFill>
                  <a:schemeClr val="tx1"/>
                </a:solidFill>
                <a:latin typeface="Helvetica" panose="020B0604020202020204" pitchFamily="34" charset="0"/>
                <a:cs typeface="Helvetica" panose="020B0604020202020204" pitchFamily="34" charset="0"/>
              </a:rPr>
              <a:t>Site Emergencies and Reporting</a:t>
            </a:r>
          </a:p>
        </p:txBody>
      </p:sp>
      <p:sp>
        <p:nvSpPr>
          <p:cNvPr id="4" name="Slide Number Placeholder 3"/>
          <p:cNvSpPr>
            <a:spLocks noGrp="1"/>
          </p:cNvSpPr>
          <p:nvPr>
            <p:ph type="sldNum" sz="quarter" idx="4294967295"/>
          </p:nvPr>
        </p:nvSpPr>
        <p:spPr>
          <a:xfrm>
            <a:off x="8582025" y="6356350"/>
            <a:ext cx="561975" cy="365125"/>
          </a:xfrm>
          <a:prstGeom prst="rect">
            <a:avLst/>
          </a:prstGeom>
        </p:spPr>
        <p:txBody>
          <a:bodyPr/>
          <a:lstStyle/>
          <a:p>
            <a:pPr defTabSz="457200">
              <a:defRPr/>
            </a:pPr>
            <a:fld id="{686A64C0-C583-41E0-B34A-7F36FD1EAF8A}" type="slidenum">
              <a:rPr lang="en-US">
                <a:solidFill>
                  <a:prstClr val="black"/>
                </a:solidFill>
              </a:rPr>
              <a:pPr defTabSz="457200">
                <a:defRPr/>
              </a:pPr>
              <a:t>43</a:t>
            </a:fld>
            <a:endParaRPr lang="en-US" sz="1400" dirty="0">
              <a:solidFill>
                <a:prstClr val="black"/>
              </a:solidFill>
            </a:endParaRPr>
          </a:p>
        </p:txBody>
      </p:sp>
      <p:pic>
        <p:nvPicPr>
          <p:cNvPr id="8194" name="Picture 2" descr="https://encrypted-tbn3.gstatic.com/images?q=tbn:ANd9GcR4TTOuO5s2qHGkR7Nmu68WOu25eDnrjJ3PaSODz1zm_huGpPrPi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5654" y="4261999"/>
            <a:ext cx="3267020" cy="18360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QQ6WFtYa_bLxh05ePmSosK9ZZt_YN9eB-SLiFf7-9rzmFouxq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020000">
            <a:off x="543036" y="1469359"/>
            <a:ext cx="2564672" cy="18209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3.gstatic.com/images?q=tbn:ANd9GcSE9whVNKYV79xYcCMTy9yY-SNmZhs2NNuPDDPGd_dMHgF-O3jr">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080000">
            <a:off x="5780292" y="247815"/>
            <a:ext cx="2003582" cy="301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7957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400" b="1" dirty="0">
                <a:solidFill>
                  <a:srgbClr val="FF0000"/>
                </a:solidFill>
                <a:latin typeface="Helvetica" panose="020B0604020202020204" pitchFamily="34" charset="0"/>
                <a:cs typeface="Helvetica" panose="020B0604020202020204" pitchFamily="34" charset="0"/>
              </a:rPr>
              <a:t>         </a:t>
            </a:r>
            <a:r>
              <a:rPr lang="en-US" sz="2400" b="1" dirty="0">
                <a:latin typeface="Helvetica" panose="020B0604020202020204" pitchFamily="34" charset="0"/>
                <a:cs typeface="Helvetica" panose="020B0604020202020204" pitchFamily="34" charset="0"/>
              </a:rPr>
              <a:t>Site Emergencies</a:t>
            </a:r>
          </a:p>
        </p:txBody>
      </p:sp>
      <p:sp>
        <p:nvSpPr>
          <p:cNvPr id="80899" name="Rectangle 3"/>
          <p:cNvSpPr>
            <a:spLocks noGrp="1" noChangeArrowheads="1"/>
          </p:cNvSpPr>
          <p:nvPr>
            <p:ph idx="1"/>
          </p:nvPr>
        </p:nvSpPr>
        <p:spPr>
          <a:xfrm>
            <a:off x="457200" y="937108"/>
            <a:ext cx="8229600" cy="5403367"/>
          </a:xfrm>
        </p:spPr>
        <p:txBody>
          <a:bodyPr>
            <a:noAutofit/>
          </a:bodyPr>
          <a:lstStyle/>
          <a:p>
            <a:pPr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The following emergencies can occur at this facility:</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Fire/Smoke</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Laboratory/Gas Alarm</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Chemical Spill</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Medical</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Utility Failure</a:t>
            </a:r>
          </a:p>
          <a:p>
            <a:pPr lvl="1" eaLnBrk="1" hangingPunct="1">
              <a:lnSpc>
                <a:spcPct val="90000"/>
              </a:lnSpc>
            </a:pPr>
            <a:r>
              <a:rPr lang="en-US" sz="2400" dirty="0">
                <a:solidFill>
                  <a:schemeClr val="tx1"/>
                </a:solidFill>
                <a:latin typeface="Helvetica" panose="020B0604020202020204" pitchFamily="34" charset="0"/>
                <a:cs typeface="Helvetica" panose="020B0604020202020204" pitchFamily="34" charset="0"/>
              </a:rPr>
              <a:t>Violence or Terrorism</a:t>
            </a:r>
          </a:p>
          <a:p>
            <a:pPr lvl="1" eaLnBrk="1" hangingPunct="1">
              <a:lnSpc>
                <a:spcPct val="90000"/>
              </a:lnSpc>
            </a:pPr>
            <a:endParaRPr lang="en-US" sz="2400" dirty="0">
              <a:solidFill>
                <a:schemeClr val="tx1"/>
              </a:solidFill>
              <a:latin typeface="Helvetica" panose="020B0604020202020204" pitchFamily="34" charset="0"/>
              <a:cs typeface="Helvetica" panose="020B0604020202020204" pitchFamily="34" charset="0"/>
            </a:endParaRPr>
          </a:p>
          <a:p>
            <a:pPr>
              <a:lnSpc>
                <a:spcPct val="90000"/>
              </a:lnSpc>
            </a:pPr>
            <a:r>
              <a:rPr lang="en-US" sz="2400" dirty="0">
                <a:solidFill>
                  <a:schemeClr val="tx1"/>
                </a:solidFill>
                <a:latin typeface="Helvetica" panose="020B0604020202020204" pitchFamily="34" charset="0"/>
                <a:cs typeface="Helvetica" panose="020B0604020202020204" pitchFamily="34" charset="0"/>
              </a:rPr>
              <a:t>For any emergencies at the </a:t>
            </a:r>
            <a:r>
              <a:rPr lang="en-US" sz="2400" dirty="0">
                <a:latin typeface="Helvetica" panose="020B0604020202020204" pitchFamily="34" charset="0"/>
                <a:cs typeface="Helvetica" panose="020B0604020202020204" pitchFamily="34" charset="0"/>
              </a:rPr>
              <a:t>SUNY Poly </a:t>
            </a:r>
            <a:r>
              <a:rPr lang="en-US" sz="2400" dirty="0">
                <a:solidFill>
                  <a:schemeClr val="tx1"/>
                </a:solidFill>
                <a:latin typeface="Helvetica" panose="020B0604020202020204" pitchFamily="34" charset="0"/>
                <a:cs typeface="Helvetica" panose="020B0604020202020204" pitchFamily="34" charset="0"/>
              </a:rPr>
              <a:t>facility you must contact SECURITY IMMEDIATELY </a:t>
            </a:r>
            <a:r>
              <a:rPr lang="en-US" sz="2400" b="1" dirty="0">
                <a:solidFill>
                  <a:srgbClr val="FF0000"/>
                </a:solidFill>
                <a:latin typeface="Helvetica" panose="020B0604020202020204" pitchFamily="34" charset="0"/>
                <a:cs typeface="Helvetica" panose="020B0604020202020204" pitchFamily="34" charset="0"/>
              </a:rPr>
              <a:t>(518)</a:t>
            </a:r>
            <a:r>
              <a:rPr lang="en-US" sz="2400" dirty="0">
                <a:solidFill>
                  <a:srgbClr val="FF0000"/>
                </a:solidFill>
                <a:latin typeface="Helvetica" panose="020B0604020202020204" pitchFamily="34" charset="0"/>
                <a:cs typeface="Helvetica" panose="020B0604020202020204" pitchFamily="34" charset="0"/>
              </a:rPr>
              <a:t> </a:t>
            </a:r>
            <a:r>
              <a:rPr lang="en-US" sz="2400" b="1" dirty="0">
                <a:solidFill>
                  <a:srgbClr val="FF0000"/>
                </a:solidFill>
                <a:latin typeface="Helvetica" panose="020B0604020202020204" pitchFamily="34" charset="0"/>
                <a:cs typeface="Helvetica" panose="020B0604020202020204" pitchFamily="34" charset="0"/>
              </a:rPr>
              <a:t>437-8600</a:t>
            </a:r>
          </a:p>
          <a:p>
            <a:pPr>
              <a:lnSpc>
                <a:spcPct val="90000"/>
              </a:lnSpc>
            </a:pPr>
            <a:r>
              <a:rPr lang="en-US" sz="2400" dirty="0">
                <a:solidFill>
                  <a:schemeClr val="tx1"/>
                </a:solidFill>
                <a:latin typeface="Helvetica" panose="020B0604020202020204" pitchFamily="34" charset="0"/>
                <a:cs typeface="Helvetica" panose="020B0604020202020204" pitchFamily="34" charset="0"/>
              </a:rPr>
              <a:t>For </a:t>
            </a:r>
            <a:r>
              <a:rPr lang="en-US" sz="2400" dirty="0">
                <a:latin typeface="Helvetica" panose="020B0604020202020204" pitchFamily="34" charset="0"/>
                <a:cs typeface="Helvetica" panose="020B0604020202020204" pitchFamily="34" charset="0"/>
              </a:rPr>
              <a:t>emergencies at the:</a:t>
            </a:r>
            <a:endParaRPr lang="en-US" sz="2400" dirty="0">
              <a:solidFill>
                <a:schemeClr val="tx1"/>
              </a:solidFill>
              <a:latin typeface="Helvetica" panose="020B0604020202020204" pitchFamily="34" charset="0"/>
              <a:cs typeface="Helvetica" panose="020B0604020202020204" pitchFamily="34" charset="0"/>
            </a:endParaRPr>
          </a:p>
          <a:p>
            <a:pPr lvl="1" indent="-342900">
              <a:lnSpc>
                <a:spcPct val="90000"/>
              </a:lnSpc>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University at Albany SUNY Campus call </a:t>
            </a:r>
            <a:r>
              <a:rPr lang="en-US" sz="2400" b="1" dirty="0">
                <a:solidFill>
                  <a:srgbClr val="FF0000"/>
                </a:solidFill>
                <a:latin typeface="Helvetica" panose="020B0604020202020204" pitchFamily="34" charset="0"/>
                <a:cs typeface="Helvetica" panose="020B0604020202020204" pitchFamily="34" charset="0"/>
              </a:rPr>
              <a:t>911</a:t>
            </a:r>
            <a:r>
              <a:rPr lang="en-US" sz="2400" dirty="0">
                <a:latin typeface="Helvetica" panose="020B0604020202020204" pitchFamily="34" charset="0"/>
                <a:cs typeface="Helvetica" panose="020B0604020202020204" pitchFamily="34" charset="0"/>
              </a:rPr>
              <a:t> from a land line</a:t>
            </a:r>
          </a:p>
          <a:p>
            <a:pPr lvl="1" indent="-342900">
              <a:lnSpc>
                <a:spcPct val="90000"/>
              </a:lnSpc>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SUNY Poly PV Halfmoon Facility call </a:t>
            </a:r>
            <a:r>
              <a:rPr lang="en-US" sz="2400" b="1" dirty="0">
                <a:solidFill>
                  <a:srgbClr val="FF0000"/>
                </a:solidFill>
                <a:latin typeface="Helvetica" panose="020B0604020202020204" pitchFamily="34" charset="0"/>
                <a:cs typeface="Helvetica" panose="020B0604020202020204" pitchFamily="34" charset="0"/>
              </a:rPr>
              <a:t>911</a:t>
            </a:r>
            <a:endParaRPr lang="en-US" sz="2400" dirty="0">
              <a:solidFill>
                <a:srgbClr val="FF0000"/>
              </a:solidFill>
              <a:latin typeface="Helvetica" panose="020B0604020202020204" pitchFamily="34" charset="0"/>
              <a:cs typeface="Helvetica" panose="020B0604020202020204" pitchFamily="34" charset="0"/>
            </a:endParaRPr>
          </a:p>
          <a:p>
            <a:pPr marL="857250" lvl="1" indent="-457200">
              <a:lnSpc>
                <a:spcPct val="90000"/>
              </a:lnSpc>
              <a:buFont typeface="Courier New" panose="02070309020205020404" pitchFamily="49" charset="0"/>
              <a:buChar char="o"/>
            </a:pPr>
            <a:endParaRPr lang="en-US" sz="2400" dirty="0">
              <a:solidFill>
                <a:srgbClr val="C00000"/>
              </a:solidFill>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796633" y="1675491"/>
            <a:ext cx="600075" cy="591911"/>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3630" y="1618862"/>
            <a:ext cx="424543" cy="101081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8193" y="2700575"/>
            <a:ext cx="800100" cy="781050"/>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47447" y="2750843"/>
            <a:ext cx="849086" cy="488940"/>
          </a:xfrm>
          <a:prstGeom prst="rect">
            <a:avLst/>
          </a:prstGeom>
        </p:spPr>
      </p:pic>
      <p:pic>
        <p:nvPicPr>
          <p:cNvPr id="20482" name="Picture 2" descr="http://thumbs.gograph.com/gg5768725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062608" y="2111106"/>
            <a:ext cx="669471" cy="88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7130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sz="2400" b="1" dirty="0">
                <a:latin typeface="Helvetica" panose="020B0604020202020204" pitchFamily="34" charset="0"/>
                <a:cs typeface="Helvetica" panose="020B0604020202020204" pitchFamily="34" charset="0"/>
              </a:rPr>
              <a:t>Emergency Response Team “ERT”</a:t>
            </a:r>
          </a:p>
        </p:txBody>
      </p:sp>
      <p:sp>
        <p:nvSpPr>
          <p:cNvPr id="82947" name="Rectangle 3"/>
          <p:cNvSpPr>
            <a:spLocks noGrp="1" noChangeArrowheads="1"/>
          </p:cNvSpPr>
          <p:nvPr>
            <p:ph idx="1"/>
          </p:nvPr>
        </p:nvSpPr>
        <p:spPr/>
        <p:txBody>
          <a:bodyPr>
            <a:normAutofit fontScale="92500" lnSpcReduction="10000"/>
          </a:bodyPr>
          <a:lstStyle/>
          <a:p>
            <a:pPr>
              <a:buFont typeface="Arial" panose="020B0604020202020204" pitchFamily="34" charset="0"/>
              <a:buChar char="•"/>
            </a:pPr>
            <a:r>
              <a:rPr lang="en-US" sz="2400" dirty="0"/>
              <a:t>ERT is comprised of a team of trained employees</a:t>
            </a:r>
          </a:p>
          <a:p>
            <a:pPr marL="400050" lvl="1" indent="0">
              <a:buNone/>
            </a:pPr>
            <a:r>
              <a:rPr lang="en-US" sz="2400" dirty="0"/>
              <a:t>(8 Full-Time ERT Technicians and ~60 volunteers) </a:t>
            </a:r>
          </a:p>
          <a:p>
            <a:pPr marL="400050" lvl="1" indent="0">
              <a:buNone/>
            </a:pPr>
            <a:endParaRPr lang="en-US" sz="2400" dirty="0"/>
          </a:p>
          <a:p>
            <a:r>
              <a:rPr lang="en-US" sz="2400" dirty="0"/>
              <a:t>The team’s purpose is to evaluate on-site emergencies 24/7 and take appropriate actions </a:t>
            </a:r>
          </a:p>
          <a:p>
            <a:endParaRPr lang="en-US" sz="2400" dirty="0"/>
          </a:p>
          <a:p>
            <a:pPr marL="342900" lvl="1" indent="-342900">
              <a:buFont typeface="Arial" panose="020B0604020202020204" pitchFamily="34" charset="0"/>
              <a:buChar char="•"/>
            </a:pPr>
            <a:r>
              <a:rPr lang="en-US" sz="2400" dirty="0"/>
              <a:t>ERT’s are 1</a:t>
            </a:r>
            <a:r>
              <a:rPr lang="en-US" sz="2400" baseline="30000" dirty="0"/>
              <a:t>st</a:t>
            </a:r>
            <a:r>
              <a:rPr lang="en-US" sz="2400" dirty="0"/>
              <a:t> responders for our site who are trained in First Aid and CPR</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For any evacuations do not go back into the area until the ‘all clear’ is given by ERT/EHS</a:t>
            </a:r>
          </a:p>
          <a:p>
            <a:pPr marL="342900" lvl="1" indent="-342900">
              <a:buFont typeface="Arial" panose="020B0604020202020204" pitchFamily="34" charset="0"/>
              <a:buChar char="•"/>
            </a:pPr>
            <a:endParaRPr lang="en-US" sz="2400" dirty="0"/>
          </a:p>
          <a:p>
            <a:r>
              <a:rPr lang="en-US" sz="2400" dirty="0"/>
              <a:t>For ERT assistance or reporting an emergency, contact Security at </a:t>
            </a:r>
            <a:r>
              <a:rPr lang="en-US" sz="2400" b="1" dirty="0">
                <a:solidFill>
                  <a:srgbClr val="FF0000"/>
                </a:solidFill>
              </a:rPr>
              <a:t>518-437-8600</a:t>
            </a:r>
            <a:r>
              <a:rPr lang="en-US" sz="2400" b="1" dirty="0"/>
              <a:t> </a:t>
            </a:r>
          </a:p>
          <a:p>
            <a:pPr lvl="0"/>
            <a:endParaRPr lang="en-US" sz="24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45</a:t>
            </a:fld>
            <a:endParaRPr lang="en-US" sz="1400" dirty="0">
              <a:solidFill>
                <a:prstClr val="black"/>
              </a:solidFill>
            </a:endParaRPr>
          </a:p>
        </p:txBody>
      </p:sp>
    </p:spTree>
    <p:extLst>
      <p:ext uri="{BB962C8B-B14F-4D97-AF65-F5344CB8AC3E}">
        <p14:creationId xmlns:p14="http://schemas.microsoft.com/office/powerpoint/2010/main" val="3034914946"/>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lnSpc>
                <a:spcPct val="100000"/>
              </a:lnSpc>
            </a:pPr>
            <a:r>
              <a:rPr lang="en-US" sz="2400" b="1" dirty="0">
                <a:latin typeface="Helvetica" panose="020B0604020202020204" pitchFamily="34" charset="0"/>
                <a:cs typeface="Helvetica" panose="020B0604020202020204" pitchFamily="34" charset="0"/>
              </a:rPr>
              <a:t>Gas Alarm Procedures </a:t>
            </a:r>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(does not apply to UAlbany Labs)</a:t>
            </a:r>
          </a:p>
        </p:txBody>
      </p:sp>
      <p:sp>
        <p:nvSpPr>
          <p:cNvPr id="83971" name="Rectangle 3"/>
          <p:cNvSpPr>
            <a:spLocks noGrp="1" noChangeArrowheads="1"/>
          </p:cNvSpPr>
          <p:nvPr>
            <p:ph sz="half" idx="1"/>
          </p:nvPr>
        </p:nvSpPr>
        <p:spPr>
          <a:xfrm>
            <a:off x="457200" y="985520"/>
            <a:ext cx="5170602" cy="5140643"/>
          </a:xfrm>
        </p:spPr>
        <p:txBody>
          <a:bodyPr>
            <a:normAutofit fontScale="92500" lnSpcReduction="20000"/>
          </a:bodyPr>
          <a:lstStyle/>
          <a:p>
            <a:r>
              <a:rPr lang="en-US" sz="2400" dirty="0">
                <a:latin typeface="Helvetica" panose="020B0604020202020204" pitchFamily="34" charset="0"/>
                <a:cs typeface="Helvetica" panose="020B0604020202020204" pitchFamily="34" charset="0"/>
              </a:rPr>
              <a:t>Automatically activated by SUNY Poly’s Toxic Gas Monitoring System (TGMS)</a:t>
            </a:r>
          </a:p>
          <a:p>
            <a:pPr eaLnBrk="1" hangingPunct="1"/>
            <a:r>
              <a:rPr lang="en-US" sz="2400" dirty="0">
                <a:latin typeface="Helvetica" panose="020B0604020202020204" pitchFamily="34" charset="0"/>
                <a:cs typeface="Helvetica" panose="020B0604020202020204" pitchFamily="34" charset="0"/>
              </a:rPr>
              <a:t>ERT is paged immediately </a:t>
            </a:r>
          </a:p>
          <a:p>
            <a:pPr eaLnBrk="1" hangingPunct="1"/>
            <a:r>
              <a:rPr lang="en-US" sz="2400" dirty="0">
                <a:latin typeface="Helvetica" panose="020B0604020202020204" pitchFamily="34" charset="0"/>
                <a:cs typeface="Helvetica" panose="020B0604020202020204" pitchFamily="34" charset="0"/>
              </a:rPr>
              <a:t>Audible and visual alarm</a:t>
            </a:r>
          </a:p>
          <a:p>
            <a:pPr eaLnBrk="1" hangingPunct="1"/>
            <a:r>
              <a:rPr lang="en-US" sz="2400" dirty="0">
                <a:latin typeface="Helvetica" panose="020B0604020202020204" pitchFamily="34" charset="0"/>
                <a:cs typeface="Helvetica" panose="020B0604020202020204" pitchFamily="34" charset="0"/>
              </a:rPr>
              <a:t>Cleanrooms and subfabs shall evacuate via the nearest exit (gowned)</a:t>
            </a:r>
          </a:p>
          <a:p>
            <a:endParaRPr lang="en-US" sz="2400" dirty="0">
              <a:latin typeface="Helvetica" panose="020B0604020202020204" pitchFamily="34" charset="0"/>
              <a:cs typeface="Helvetica" panose="020B0604020202020204" pitchFamily="34" charset="0"/>
            </a:endParaRPr>
          </a:p>
          <a:p>
            <a:pPr eaLnBrk="1" hangingPunct="1"/>
            <a:r>
              <a:rPr lang="en-US" sz="2400" dirty="0">
                <a:latin typeface="Helvetica" panose="020B0604020202020204" pitchFamily="34" charset="0"/>
                <a:cs typeface="Helvetica" panose="020B0604020202020204" pitchFamily="34" charset="0"/>
              </a:rPr>
              <a:t>Regroup in:</a:t>
            </a:r>
          </a:p>
          <a:p>
            <a:pPr lvl="1" eaLnBrk="1" hangingPunct="1"/>
            <a:r>
              <a:rPr lang="en-US" sz="2400" dirty="0">
                <a:solidFill>
                  <a:schemeClr val="tx2">
                    <a:lumMod val="60000"/>
                    <a:lumOff val="40000"/>
                  </a:schemeClr>
                </a:solidFill>
                <a:latin typeface="Helvetica" panose="020B0604020202020204" pitchFamily="34" charset="0"/>
                <a:cs typeface="Helvetica" panose="020B0604020202020204" pitchFamily="34" charset="0"/>
              </a:rPr>
              <a:t>NFS</a:t>
            </a:r>
            <a:r>
              <a:rPr lang="en-US" sz="2400" b="1" dirty="0">
                <a:solidFill>
                  <a:schemeClr val="tx2">
                    <a:lumMod val="60000"/>
                    <a:lumOff val="40000"/>
                  </a:schemeClr>
                </a:solidFill>
                <a:latin typeface="Helvetica" panose="020B0604020202020204" pitchFamily="34" charset="0"/>
                <a:cs typeface="Helvetica" panose="020B0604020202020204" pitchFamily="34" charset="0"/>
              </a:rPr>
              <a:t> </a:t>
            </a:r>
            <a:r>
              <a:rPr lang="en-US" sz="2400" dirty="0">
                <a:solidFill>
                  <a:schemeClr val="tx2">
                    <a:lumMod val="60000"/>
                    <a:lumOff val="40000"/>
                  </a:schemeClr>
                </a:solidFill>
                <a:latin typeface="Helvetica" panose="020B0604020202020204" pitchFamily="34" charset="0"/>
                <a:cs typeface="Helvetica" panose="020B0604020202020204" pitchFamily="34" charset="0"/>
              </a:rPr>
              <a:t>rotunda if in NFS or NFSX</a:t>
            </a:r>
          </a:p>
          <a:p>
            <a:pPr lvl="1" eaLnBrk="1" hangingPunct="1"/>
            <a:r>
              <a:rPr lang="en-US" sz="2400" dirty="0">
                <a:solidFill>
                  <a:schemeClr val="tx2">
                    <a:lumMod val="60000"/>
                    <a:lumOff val="40000"/>
                  </a:schemeClr>
                </a:solidFill>
                <a:latin typeface="Helvetica" panose="020B0604020202020204" pitchFamily="34" charset="0"/>
                <a:cs typeface="Helvetica" panose="020B0604020202020204" pitchFamily="34" charset="0"/>
              </a:rPr>
              <a:t>CESTM</a:t>
            </a:r>
            <a:r>
              <a:rPr lang="en-US" sz="2400" b="1" dirty="0">
                <a:solidFill>
                  <a:schemeClr val="tx2">
                    <a:lumMod val="60000"/>
                    <a:lumOff val="40000"/>
                  </a:schemeClr>
                </a:solidFill>
                <a:latin typeface="Helvetica" panose="020B0604020202020204" pitchFamily="34" charset="0"/>
                <a:cs typeface="Helvetica" panose="020B0604020202020204" pitchFamily="34" charset="0"/>
              </a:rPr>
              <a:t> </a:t>
            </a:r>
            <a:r>
              <a:rPr lang="en-US" sz="2400" dirty="0">
                <a:solidFill>
                  <a:schemeClr val="tx2">
                    <a:lumMod val="60000"/>
                    <a:lumOff val="40000"/>
                  </a:schemeClr>
                </a:solidFill>
                <a:latin typeface="Helvetica" panose="020B0604020202020204" pitchFamily="34" charset="0"/>
                <a:cs typeface="Helvetica" panose="020B0604020202020204" pitchFamily="34" charset="0"/>
              </a:rPr>
              <a:t>rotunda</a:t>
            </a:r>
            <a:r>
              <a:rPr lang="en-US" sz="2400" b="1" dirty="0">
                <a:solidFill>
                  <a:schemeClr val="tx2">
                    <a:lumMod val="60000"/>
                    <a:lumOff val="40000"/>
                  </a:schemeClr>
                </a:solidFill>
                <a:latin typeface="Helvetica" panose="020B0604020202020204" pitchFamily="34" charset="0"/>
                <a:cs typeface="Helvetica" panose="020B0604020202020204" pitchFamily="34" charset="0"/>
              </a:rPr>
              <a:t> </a:t>
            </a:r>
            <a:r>
              <a:rPr lang="en-US" sz="2400" dirty="0">
                <a:solidFill>
                  <a:schemeClr val="tx2">
                    <a:lumMod val="60000"/>
                    <a:lumOff val="40000"/>
                  </a:schemeClr>
                </a:solidFill>
                <a:latin typeface="Helvetica" panose="020B0604020202020204" pitchFamily="34" charset="0"/>
                <a:cs typeface="Helvetica" panose="020B0604020202020204" pitchFamily="34" charset="0"/>
              </a:rPr>
              <a:t>if in NFN, NFC, NFX or CESTM</a:t>
            </a:r>
          </a:p>
          <a:p>
            <a:pPr lvl="1" eaLnBrk="1" hangingPunct="1"/>
            <a:endParaRPr lang="en-US" sz="2400" dirty="0">
              <a:solidFill>
                <a:schemeClr val="tx2">
                  <a:lumMod val="60000"/>
                  <a:lumOff val="40000"/>
                </a:schemeClr>
              </a:solidFill>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rPr>
              <a:t>Alarm and warning set points based on ACGIH TLV’s</a:t>
            </a:r>
          </a:p>
          <a:p>
            <a:pPr marL="457200" lvl="1" indent="0" eaLnBrk="1" hangingPunct="1">
              <a:buNone/>
            </a:pPr>
            <a:endParaRPr lang="en-US" sz="24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56350"/>
            <a:ext cx="561975" cy="365125"/>
          </a:xfrm>
          <a:prstGeom prst="rect">
            <a:avLst/>
          </a:prstGeom>
        </p:spPr>
        <p:txBody>
          <a:bodyPr/>
          <a:lstStyle/>
          <a:p>
            <a:pPr defTabSz="457200">
              <a:defRPr/>
            </a:pPr>
            <a:fld id="{D1DC8A38-FC74-4FF6-9494-A0E333D72EBE}" type="slidenum">
              <a:rPr lang="en-US">
                <a:solidFill>
                  <a:prstClr val="black"/>
                </a:solidFill>
              </a:rPr>
              <a:pPr defTabSz="457200">
                <a:defRPr/>
              </a:pPr>
              <a:t>46</a:t>
            </a:fld>
            <a:endParaRPr lang="en-US" sz="1400" dirty="0">
              <a:solidFill>
                <a:prstClr val="black"/>
              </a:solidFill>
            </a:endParaRPr>
          </a:p>
        </p:txBody>
      </p:sp>
      <p:sp>
        <p:nvSpPr>
          <p:cNvPr id="278530" name="AutoShape 2"/>
          <p:cNvSpPr>
            <a:spLocks noChangeArrowheads="1"/>
          </p:cNvSpPr>
          <p:nvPr/>
        </p:nvSpPr>
        <p:spPr bwMode="auto">
          <a:xfrm>
            <a:off x="5600324" y="1251803"/>
            <a:ext cx="3404033" cy="1932571"/>
          </a:xfrm>
          <a:prstGeom prst="star16">
            <a:avLst>
              <a:gd name="adj" fmla="val 37500"/>
            </a:avLst>
          </a:prstGeom>
          <a:solidFill>
            <a:srgbClr val="3366FF"/>
          </a:solidFill>
          <a:ln w="25400">
            <a:solidFill>
              <a:schemeClr val="hlink"/>
            </a:solidFill>
            <a:miter lim="800000"/>
            <a:headEnd/>
            <a:tailEnd/>
          </a:ln>
          <a:effectLst>
            <a:outerShdw dist="107763" dir="2700000" algn="ctr" rotWithShape="0">
              <a:schemeClr val="tx1"/>
            </a:outerShdw>
          </a:effectLst>
        </p:spPr>
        <p:txBody>
          <a:bodyPr wrap="none" anchor="ctr"/>
          <a:lstStyle/>
          <a:p>
            <a:pPr algn="ctr" defTabSz="457200" eaLnBrk="0" hangingPunct="0">
              <a:defRPr/>
            </a:pPr>
            <a:r>
              <a:rPr lang="en-US" sz="1600" b="1" dirty="0">
                <a:solidFill>
                  <a:schemeClr val="accent6">
                    <a:lumMod val="60000"/>
                    <a:lumOff val="40000"/>
                  </a:schemeClr>
                </a:solidFill>
                <a:latin typeface="Helvetica" panose="020B0604020202020204" pitchFamily="34" charset="0"/>
                <a:cs typeface="Helvetica" panose="020B0604020202020204" pitchFamily="34" charset="0"/>
              </a:rPr>
              <a:t>INTERMITTENT</a:t>
            </a:r>
          </a:p>
          <a:p>
            <a:pPr algn="ctr" defTabSz="457200" eaLnBrk="0" hangingPunct="0">
              <a:defRPr/>
            </a:pPr>
            <a:r>
              <a:rPr lang="en-US" sz="1600" b="1" dirty="0">
                <a:solidFill>
                  <a:schemeClr val="accent6">
                    <a:lumMod val="60000"/>
                    <a:lumOff val="40000"/>
                  </a:schemeClr>
                </a:solidFill>
                <a:latin typeface="Helvetica" panose="020B0604020202020204" pitchFamily="34" charset="0"/>
                <a:cs typeface="Helvetica" panose="020B0604020202020204" pitchFamily="34" charset="0"/>
              </a:rPr>
              <a:t>TONE </a:t>
            </a:r>
          </a:p>
          <a:p>
            <a:pPr algn="ctr" defTabSz="457200" eaLnBrk="0" hangingPunct="0">
              <a:defRPr/>
            </a:pPr>
            <a:r>
              <a:rPr lang="en-US" sz="1600" b="1" dirty="0">
                <a:solidFill>
                  <a:schemeClr val="accent6">
                    <a:lumMod val="60000"/>
                    <a:lumOff val="40000"/>
                  </a:schemeClr>
                </a:solidFill>
                <a:latin typeface="Helvetica" panose="020B0604020202020204" pitchFamily="34" charset="0"/>
                <a:cs typeface="Helvetica" panose="020B0604020202020204" pitchFamily="34" charset="0"/>
              </a:rPr>
              <a:t> BLUE FLASHING LIGHT</a:t>
            </a:r>
          </a:p>
          <a:p>
            <a:pPr algn="ctr" defTabSz="457200" eaLnBrk="0" hangingPunct="0">
              <a:defRPr/>
            </a:pPr>
            <a:r>
              <a:rPr lang="en-US" b="1" dirty="0">
                <a:solidFill>
                  <a:schemeClr val="accent6">
                    <a:lumMod val="60000"/>
                    <a:lumOff val="40000"/>
                  </a:schemeClr>
                </a:solidFill>
                <a:latin typeface="Helvetica" panose="020B0604020202020204" pitchFamily="34" charset="0"/>
                <a:cs typeface="Helvetica" panose="020B0604020202020204" pitchFamily="34" charset="0"/>
              </a:rPr>
              <a:t>Inside the Building</a:t>
            </a:r>
          </a:p>
        </p:txBody>
      </p:sp>
      <p:grpSp>
        <p:nvGrpSpPr>
          <p:cNvPr id="83972" name="Group 5"/>
          <p:cNvGrpSpPr>
            <a:grpSpLocks/>
          </p:cNvGrpSpPr>
          <p:nvPr/>
        </p:nvGrpSpPr>
        <p:grpSpPr bwMode="auto">
          <a:xfrm>
            <a:off x="6824560" y="3337731"/>
            <a:ext cx="1010516" cy="2801505"/>
            <a:chOff x="864" y="2553"/>
            <a:chExt cx="1223" cy="1576"/>
          </a:xfrm>
        </p:grpSpPr>
        <p:grpSp>
          <p:nvGrpSpPr>
            <p:cNvPr id="83974" name="Group 6"/>
            <p:cNvGrpSpPr>
              <a:grpSpLocks/>
            </p:cNvGrpSpPr>
            <p:nvPr/>
          </p:nvGrpSpPr>
          <p:grpSpPr bwMode="auto">
            <a:xfrm>
              <a:off x="864" y="2976"/>
              <a:ext cx="1200" cy="1153"/>
              <a:chOff x="864" y="2976"/>
              <a:chExt cx="1200" cy="1153"/>
            </a:xfrm>
          </p:grpSpPr>
          <p:sp>
            <p:nvSpPr>
              <p:cNvPr id="83981" name="Freeform 7"/>
              <p:cNvSpPr>
                <a:spLocks/>
              </p:cNvSpPr>
              <p:nvPr/>
            </p:nvSpPr>
            <p:spPr bwMode="auto">
              <a:xfrm>
                <a:off x="925" y="3119"/>
                <a:ext cx="417" cy="1006"/>
              </a:xfrm>
              <a:custGeom>
                <a:avLst/>
                <a:gdLst>
                  <a:gd name="T0" fmla="*/ 69 w 417"/>
                  <a:gd name="T1" fmla="*/ 0 h 1006"/>
                  <a:gd name="T2" fmla="*/ 57 w 417"/>
                  <a:gd name="T3" fmla="*/ 0 h 1006"/>
                  <a:gd name="T4" fmla="*/ 47 w 417"/>
                  <a:gd name="T5" fmla="*/ 8 h 1006"/>
                  <a:gd name="T6" fmla="*/ 38 w 417"/>
                  <a:gd name="T7" fmla="*/ 16 h 1006"/>
                  <a:gd name="T8" fmla="*/ 28 w 417"/>
                  <a:gd name="T9" fmla="*/ 29 h 1006"/>
                  <a:gd name="T10" fmla="*/ 20 w 417"/>
                  <a:gd name="T11" fmla="*/ 41 h 1006"/>
                  <a:gd name="T12" fmla="*/ 14 w 417"/>
                  <a:gd name="T13" fmla="*/ 61 h 1006"/>
                  <a:gd name="T14" fmla="*/ 8 w 417"/>
                  <a:gd name="T15" fmla="*/ 78 h 1006"/>
                  <a:gd name="T16" fmla="*/ 4 w 417"/>
                  <a:gd name="T17" fmla="*/ 98 h 1006"/>
                  <a:gd name="T18" fmla="*/ 0 w 417"/>
                  <a:gd name="T19" fmla="*/ 122 h 1006"/>
                  <a:gd name="T20" fmla="*/ 0 w 417"/>
                  <a:gd name="T21" fmla="*/ 143 h 1006"/>
                  <a:gd name="T22" fmla="*/ 0 w 417"/>
                  <a:gd name="T23" fmla="*/ 863 h 1006"/>
                  <a:gd name="T24" fmla="*/ 0 w 417"/>
                  <a:gd name="T25" fmla="*/ 883 h 1006"/>
                  <a:gd name="T26" fmla="*/ 4 w 417"/>
                  <a:gd name="T27" fmla="*/ 908 h 1006"/>
                  <a:gd name="T28" fmla="*/ 8 w 417"/>
                  <a:gd name="T29" fmla="*/ 928 h 1006"/>
                  <a:gd name="T30" fmla="*/ 14 w 417"/>
                  <a:gd name="T31" fmla="*/ 948 h 1006"/>
                  <a:gd name="T32" fmla="*/ 20 w 417"/>
                  <a:gd name="T33" fmla="*/ 965 h 1006"/>
                  <a:gd name="T34" fmla="*/ 28 w 417"/>
                  <a:gd name="T35" fmla="*/ 977 h 1006"/>
                  <a:gd name="T36" fmla="*/ 38 w 417"/>
                  <a:gd name="T37" fmla="*/ 989 h 1006"/>
                  <a:gd name="T38" fmla="*/ 47 w 417"/>
                  <a:gd name="T39" fmla="*/ 997 h 1006"/>
                  <a:gd name="T40" fmla="*/ 57 w 417"/>
                  <a:gd name="T41" fmla="*/ 1005 h 1006"/>
                  <a:gd name="T42" fmla="*/ 69 w 417"/>
                  <a:gd name="T43" fmla="*/ 1005 h 1006"/>
                  <a:gd name="T44" fmla="*/ 347 w 417"/>
                  <a:gd name="T45" fmla="*/ 1005 h 1006"/>
                  <a:gd name="T46" fmla="*/ 359 w 417"/>
                  <a:gd name="T47" fmla="*/ 1005 h 1006"/>
                  <a:gd name="T48" fmla="*/ 369 w 417"/>
                  <a:gd name="T49" fmla="*/ 997 h 1006"/>
                  <a:gd name="T50" fmla="*/ 379 w 417"/>
                  <a:gd name="T51" fmla="*/ 989 h 1006"/>
                  <a:gd name="T52" fmla="*/ 389 w 417"/>
                  <a:gd name="T53" fmla="*/ 977 h 1006"/>
                  <a:gd name="T54" fmla="*/ 397 w 417"/>
                  <a:gd name="T55" fmla="*/ 965 h 1006"/>
                  <a:gd name="T56" fmla="*/ 405 w 417"/>
                  <a:gd name="T57" fmla="*/ 948 h 1006"/>
                  <a:gd name="T58" fmla="*/ 410 w 417"/>
                  <a:gd name="T59" fmla="*/ 928 h 1006"/>
                  <a:gd name="T60" fmla="*/ 414 w 417"/>
                  <a:gd name="T61" fmla="*/ 908 h 1006"/>
                  <a:gd name="T62" fmla="*/ 416 w 417"/>
                  <a:gd name="T63" fmla="*/ 883 h 1006"/>
                  <a:gd name="T64" fmla="*/ 416 w 417"/>
                  <a:gd name="T65" fmla="*/ 863 h 1006"/>
                  <a:gd name="T66" fmla="*/ 416 w 417"/>
                  <a:gd name="T67" fmla="*/ 143 h 1006"/>
                  <a:gd name="T68" fmla="*/ 416 w 417"/>
                  <a:gd name="T69" fmla="*/ 122 h 1006"/>
                  <a:gd name="T70" fmla="*/ 414 w 417"/>
                  <a:gd name="T71" fmla="*/ 98 h 1006"/>
                  <a:gd name="T72" fmla="*/ 410 w 417"/>
                  <a:gd name="T73" fmla="*/ 78 h 1006"/>
                  <a:gd name="T74" fmla="*/ 405 w 417"/>
                  <a:gd name="T75" fmla="*/ 61 h 1006"/>
                  <a:gd name="T76" fmla="*/ 397 w 417"/>
                  <a:gd name="T77" fmla="*/ 41 h 1006"/>
                  <a:gd name="T78" fmla="*/ 389 w 417"/>
                  <a:gd name="T79" fmla="*/ 29 h 1006"/>
                  <a:gd name="T80" fmla="*/ 379 w 417"/>
                  <a:gd name="T81" fmla="*/ 16 h 1006"/>
                  <a:gd name="T82" fmla="*/ 369 w 417"/>
                  <a:gd name="T83" fmla="*/ 8 h 1006"/>
                  <a:gd name="T84" fmla="*/ 359 w 417"/>
                  <a:gd name="T85" fmla="*/ 0 h 1006"/>
                  <a:gd name="T86" fmla="*/ 347 w 417"/>
                  <a:gd name="T87" fmla="*/ 0 h 1006"/>
                  <a:gd name="T88" fmla="*/ 69 w 417"/>
                  <a:gd name="T89" fmla="*/ 0 h 10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7"/>
                  <a:gd name="T136" fmla="*/ 0 h 1006"/>
                  <a:gd name="T137" fmla="*/ 417 w 417"/>
                  <a:gd name="T138" fmla="*/ 1006 h 10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7" h="1006">
                    <a:moveTo>
                      <a:pt x="69" y="0"/>
                    </a:moveTo>
                    <a:lnTo>
                      <a:pt x="57" y="0"/>
                    </a:lnTo>
                    <a:lnTo>
                      <a:pt x="47" y="8"/>
                    </a:lnTo>
                    <a:lnTo>
                      <a:pt x="38" y="16"/>
                    </a:lnTo>
                    <a:lnTo>
                      <a:pt x="28" y="29"/>
                    </a:lnTo>
                    <a:lnTo>
                      <a:pt x="20" y="41"/>
                    </a:lnTo>
                    <a:lnTo>
                      <a:pt x="14" y="61"/>
                    </a:lnTo>
                    <a:lnTo>
                      <a:pt x="8" y="78"/>
                    </a:lnTo>
                    <a:lnTo>
                      <a:pt x="4" y="98"/>
                    </a:lnTo>
                    <a:lnTo>
                      <a:pt x="0" y="122"/>
                    </a:lnTo>
                    <a:lnTo>
                      <a:pt x="0" y="143"/>
                    </a:lnTo>
                    <a:lnTo>
                      <a:pt x="0" y="863"/>
                    </a:lnTo>
                    <a:lnTo>
                      <a:pt x="0" y="883"/>
                    </a:lnTo>
                    <a:lnTo>
                      <a:pt x="4" y="908"/>
                    </a:lnTo>
                    <a:lnTo>
                      <a:pt x="8" y="928"/>
                    </a:lnTo>
                    <a:lnTo>
                      <a:pt x="14" y="948"/>
                    </a:lnTo>
                    <a:lnTo>
                      <a:pt x="20" y="965"/>
                    </a:lnTo>
                    <a:lnTo>
                      <a:pt x="28" y="977"/>
                    </a:lnTo>
                    <a:lnTo>
                      <a:pt x="38" y="989"/>
                    </a:lnTo>
                    <a:lnTo>
                      <a:pt x="47" y="997"/>
                    </a:lnTo>
                    <a:lnTo>
                      <a:pt x="57" y="1005"/>
                    </a:lnTo>
                    <a:lnTo>
                      <a:pt x="69" y="1005"/>
                    </a:lnTo>
                    <a:lnTo>
                      <a:pt x="347" y="1005"/>
                    </a:lnTo>
                    <a:lnTo>
                      <a:pt x="359" y="1005"/>
                    </a:lnTo>
                    <a:lnTo>
                      <a:pt x="369" y="997"/>
                    </a:lnTo>
                    <a:lnTo>
                      <a:pt x="379" y="989"/>
                    </a:lnTo>
                    <a:lnTo>
                      <a:pt x="389" y="977"/>
                    </a:lnTo>
                    <a:lnTo>
                      <a:pt x="397" y="965"/>
                    </a:lnTo>
                    <a:lnTo>
                      <a:pt x="405" y="948"/>
                    </a:lnTo>
                    <a:lnTo>
                      <a:pt x="410" y="928"/>
                    </a:lnTo>
                    <a:lnTo>
                      <a:pt x="414" y="908"/>
                    </a:lnTo>
                    <a:lnTo>
                      <a:pt x="416" y="883"/>
                    </a:lnTo>
                    <a:lnTo>
                      <a:pt x="416" y="863"/>
                    </a:lnTo>
                    <a:lnTo>
                      <a:pt x="416" y="143"/>
                    </a:lnTo>
                    <a:lnTo>
                      <a:pt x="416" y="122"/>
                    </a:lnTo>
                    <a:lnTo>
                      <a:pt x="414" y="98"/>
                    </a:lnTo>
                    <a:lnTo>
                      <a:pt x="410" y="78"/>
                    </a:lnTo>
                    <a:lnTo>
                      <a:pt x="405" y="61"/>
                    </a:lnTo>
                    <a:lnTo>
                      <a:pt x="397" y="41"/>
                    </a:lnTo>
                    <a:lnTo>
                      <a:pt x="389" y="29"/>
                    </a:lnTo>
                    <a:lnTo>
                      <a:pt x="379" y="16"/>
                    </a:lnTo>
                    <a:lnTo>
                      <a:pt x="369" y="8"/>
                    </a:lnTo>
                    <a:lnTo>
                      <a:pt x="359" y="0"/>
                    </a:lnTo>
                    <a:lnTo>
                      <a:pt x="347" y="0"/>
                    </a:lnTo>
                    <a:lnTo>
                      <a:pt x="69" y="0"/>
                    </a:lnTo>
                  </a:path>
                </a:pathLst>
              </a:custGeom>
              <a:solidFill>
                <a:srgbClr val="C0C0C0"/>
              </a:solidFill>
              <a:ln w="9525" cap="rnd">
                <a:noFill/>
                <a:round/>
                <a:headEnd/>
                <a:tailEnd/>
              </a:ln>
            </p:spPr>
            <p:txBody>
              <a:bodyPr/>
              <a:lstStyle/>
              <a:p>
                <a:pPr defTabSz="457200"/>
                <a:endParaRPr lang="en-US" dirty="0">
                  <a:solidFill>
                    <a:prstClr val="black"/>
                  </a:solidFill>
                </a:endParaRPr>
              </a:p>
            </p:txBody>
          </p:sp>
          <p:sp>
            <p:nvSpPr>
              <p:cNvPr id="83982" name="Freeform 8"/>
              <p:cNvSpPr>
                <a:spLocks/>
              </p:cNvSpPr>
              <p:nvPr/>
            </p:nvSpPr>
            <p:spPr bwMode="auto">
              <a:xfrm>
                <a:off x="925" y="3119"/>
                <a:ext cx="419" cy="1010"/>
              </a:xfrm>
              <a:custGeom>
                <a:avLst/>
                <a:gdLst>
                  <a:gd name="T0" fmla="*/ 69 w 419"/>
                  <a:gd name="T1" fmla="*/ 0 h 1010"/>
                  <a:gd name="T2" fmla="*/ 57 w 419"/>
                  <a:gd name="T3" fmla="*/ 0 h 1010"/>
                  <a:gd name="T4" fmla="*/ 47 w 419"/>
                  <a:gd name="T5" fmla="*/ 8 h 1010"/>
                  <a:gd name="T6" fmla="*/ 38 w 419"/>
                  <a:gd name="T7" fmla="*/ 16 h 1010"/>
                  <a:gd name="T8" fmla="*/ 28 w 419"/>
                  <a:gd name="T9" fmla="*/ 29 h 1010"/>
                  <a:gd name="T10" fmla="*/ 20 w 419"/>
                  <a:gd name="T11" fmla="*/ 41 h 1010"/>
                  <a:gd name="T12" fmla="*/ 14 w 419"/>
                  <a:gd name="T13" fmla="*/ 62 h 1010"/>
                  <a:gd name="T14" fmla="*/ 8 w 419"/>
                  <a:gd name="T15" fmla="*/ 78 h 1010"/>
                  <a:gd name="T16" fmla="*/ 4 w 419"/>
                  <a:gd name="T17" fmla="*/ 98 h 1010"/>
                  <a:gd name="T18" fmla="*/ 0 w 419"/>
                  <a:gd name="T19" fmla="*/ 123 h 1010"/>
                  <a:gd name="T20" fmla="*/ 0 w 419"/>
                  <a:gd name="T21" fmla="*/ 143 h 1010"/>
                  <a:gd name="T22" fmla="*/ 0 w 419"/>
                  <a:gd name="T23" fmla="*/ 866 h 1010"/>
                  <a:gd name="T24" fmla="*/ 0 w 419"/>
                  <a:gd name="T25" fmla="*/ 886 h 1010"/>
                  <a:gd name="T26" fmla="*/ 4 w 419"/>
                  <a:gd name="T27" fmla="*/ 911 h 1010"/>
                  <a:gd name="T28" fmla="*/ 8 w 419"/>
                  <a:gd name="T29" fmla="*/ 932 h 1010"/>
                  <a:gd name="T30" fmla="*/ 14 w 419"/>
                  <a:gd name="T31" fmla="*/ 952 h 1010"/>
                  <a:gd name="T32" fmla="*/ 20 w 419"/>
                  <a:gd name="T33" fmla="*/ 969 h 1010"/>
                  <a:gd name="T34" fmla="*/ 28 w 419"/>
                  <a:gd name="T35" fmla="*/ 981 h 1010"/>
                  <a:gd name="T36" fmla="*/ 38 w 419"/>
                  <a:gd name="T37" fmla="*/ 993 h 1010"/>
                  <a:gd name="T38" fmla="*/ 47 w 419"/>
                  <a:gd name="T39" fmla="*/ 1001 h 1010"/>
                  <a:gd name="T40" fmla="*/ 57 w 419"/>
                  <a:gd name="T41" fmla="*/ 1009 h 1010"/>
                  <a:gd name="T42" fmla="*/ 69 w 419"/>
                  <a:gd name="T43" fmla="*/ 1009 h 1010"/>
                  <a:gd name="T44" fmla="*/ 349 w 419"/>
                  <a:gd name="T45" fmla="*/ 1009 h 1010"/>
                  <a:gd name="T46" fmla="*/ 361 w 419"/>
                  <a:gd name="T47" fmla="*/ 1009 h 1010"/>
                  <a:gd name="T48" fmla="*/ 371 w 419"/>
                  <a:gd name="T49" fmla="*/ 1001 h 1010"/>
                  <a:gd name="T50" fmla="*/ 380 w 419"/>
                  <a:gd name="T51" fmla="*/ 993 h 1010"/>
                  <a:gd name="T52" fmla="*/ 390 w 419"/>
                  <a:gd name="T53" fmla="*/ 981 h 1010"/>
                  <a:gd name="T54" fmla="*/ 398 w 419"/>
                  <a:gd name="T55" fmla="*/ 969 h 1010"/>
                  <a:gd name="T56" fmla="*/ 406 w 419"/>
                  <a:gd name="T57" fmla="*/ 952 h 1010"/>
                  <a:gd name="T58" fmla="*/ 412 w 419"/>
                  <a:gd name="T59" fmla="*/ 932 h 1010"/>
                  <a:gd name="T60" fmla="*/ 416 w 419"/>
                  <a:gd name="T61" fmla="*/ 911 h 1010"/>
                  <a:gd name="T62" fmla="*/ 418 w 419"/>
                  <a:gd name="T63" fmla="*/ 886 h 1010"/>
                  <a:gd name="T64" fmla="*/ 418 w 419"/>
                  <a:gd name="T65" fmla="*/ 866 h 1010"/>
                  <a:gd name="T66" fmla="*/ 418 w 419"/>
                  <a:gd name="T67" fmla="*/ 143 h 1010"/>
                  <a:gd name="T68" fmla="*/ 418 w 419"/>
                  <a:gd name="T69" fmla="*/ 123 h 1010"/>
                  <a:gd name="T70" fmla="*/ 416 w 419"/>
                  <a:gd name="T71" fmla="*/ 98 h 1010"/>
                  <a:gd name="T72" fmla="*/ 412 w 419"/>
                  <a:gd name="T73" fmla="*/ 78 h 1010"/>
                  <a:gd name="T74" fmla="*/ 406 w 419"/>
                  <a:gd name="T75" fmla="*/ 62 h 1010"/>
                  <a:gd name="T76" fmla="*/ 398 w 419"/>
                  <a:gd name="T77" fmla="*/ 41 h 1010"/>
                  <a:gd name="T78" fmla="*/ 390 w 419"/>
                  <a:gd name="T79" fmla="*/ 29 h 1010"/>
                  <a:gd name="T80" fmla="*/ 380 w 419"/>
                  <a:gd name="T81" fmla="*/ 16 h 1010"/>
                  <a:gd name="T82" fmla="*/ 371 w 419"/>
                  <a:gd name="T83" fmla="*/ 8 h 1010"/>
                  <a:gd name="T84" fmla="*/ 361 w 419"/>
                  <a:gd name="T85" fmla="*/ 0 h 1010"/>
                  <a:gd name="T86" fmla="*/ 349 w 419"/>
                  <a:gd name="T87" fmla="*/ 0 h 1010"/>
                  <a:gd name="T88" fmla="*/ 69 w 419"/>
                  <a:gd name="T89" fmla="*/ 0 h 10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1010"/>
                  <a:gd name="T137" fmla="*/ 419 w 419"/>
                  <a:gd name="T138" fmla="*/ 1010 h 10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1010">
                    <a:moveTo>
                      <a:pt x="69" y="0"/>
                    </a:moveTo>
                    <a:lnTo>
                      <a:pt x="57" y="0"/>
                    </a:lnTo>
                    <a:lnTo>
                      <a:pt x="47" y="8"/>
                    </a:lnTo>
                    <a:lnTo>
                      <a:pt x="38" y="16"/>
                    </a:lnTo>
                    <a:lnTo>
                      <a:pt x="28" y="29"/>
                    </a:lnTo>
                    <a:lnTo>
                      <a:pt x="20" y="41"/>
                    </a:lnTo>
                    <a:lnTo>
                      <a:pt x="14" y="62"/>
                    </a:lnTo>
                    <a:lnTo>
                      <a:pt x="8" y="78"/>
                    </a:lnTo>
                    <a:lnTo>
                      <a:pt x="4" y="98"/>
                    </a:lnTo>
                    <a:lnTo>
                      <a:pt x="0" y="123"/>
                    </a:lnTo>
                    <a:lnTo>
                      <a:pt x="0" y="143"/>
                    </a:lnTo>
                    <a:lnTo>
                      <a:pt x="0" y="866"/>
                    </a:lnTo>
                    <a:lnTo>
                      <a:pt x="0" y="886"/>
                    </a:lnTo>
                    <a:lnTo>
                      <a:pt x="4" y="911"/>
                    </a:lnTo>
                    <a:lnTo>
                      <a:pt x="8" y="932"/>
                    </a:lnTo>
                    <a:lnTo>
                      <a:pt x="14" y="952"/>
                    </a:lnTo>
                    <a:lnTo>
                      <a:pt x="20" y="969"/>
                    </a:lnTo>
                    <a:lnTo>
                      <a:pt x="28" y="981"/>
                    </a:lnTo>
                    <a:lnTo>
                      <a:pt x="38" y="993"/>
                    </a:lnTo>
                    <a:lnTo>
                      <a:pt x="47" y="1001"/>
                    </a:lnTo>
                    <a:lnTo>
                      <a:pt x="57" y="1009"/>
                    </a:lnTo>
                    <a:lnTo>
                      <a:pt x="69" y="1009"/>
                    </a:lnTo>
                    <a:lnTo>
                      <a:pt x="349" y="1009"/>
                    </a:lnTo>
                    <a:lnTo>
                      <a:pt x="361" y="1009"/>
                    </a:lnTo>
                    <a:lnTo>
                      <a:pt x="371" y="1001"/>
                    </a:lnTo>
                    <a:lnTo>
                      <a:pt x="380" y="993"/>
                    </a:lnTo>
                    <a:lnTo>
                      <a:pt x="390" y="981"/>
                    </a:lnTo>
                    <a:lnTo>
                      <a:pt x="398" y="969"/>
                    </a:lnTo>
                    <a:lnTo>
                      <a:pt x="406" y="952"/>
                    </a:lnTo>
                    <a:lnTo>
                      <a:pt x="412" y="932"/>
                    </a:lnTo>
                    <a:lnTo>
                      <a:pt x="416" y="911"/>
                    </a:lnTo>
                    <a:lnTo>
                      <a:pt x="418" y="886"/>
                    </a:lnTo>
                    <a:lnTo>
                      <a:pt x="418" y="866"/>
                    </a:lnTo>
                    <a:lnTo>
                      <a:pt x="418" y="143"/>
                    </a:lnTo>
                    <a:lnTo>
                      <a:pt x="418" y="123"/>
                    </a:lnTo>
                    <a:lnTo>
                      <a:pt x="416" y="98"/>
                    </a:lnTo>
                    <a:lnTo>
                      <a:pt x="412" y="78"/>
                    </a:lnTo>
                    <a:lnTo>
                      <a:pt x="406" y="62"/>
                    </a:lnTo>
                    <a:lnTo>
                      <a:pt x="398" y="41"/>
                    </a:lnTo>
                    <a:lnTo>
                      <a:pt x="390" y="29"/>
                    </a:lnTo>
                    <a:lnTo>
                      <a:pt x="380" y="16"/>
                    </a:lnTo>
                    <a:lnTo>
                      <a:pt x="371" y="8"/>
                    </a:lnTo>
                    <a:lnTo>
                      <a:pt x="361" y="0"/>
                    </a:lnTo>
                    <a:lnTo>
                      <a:pt x="349" y="0"/>
                    </a:lnTo>
                    <a:lnTo>
                      <a:pt x="69" y="0"/>
                    </a:lnTo>
                  </a:path>
                </a:pathLst>
              </a:custGeom>
              <a:no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83" name="Freeform 9"/>
              <p:cNvSpPr>
                <a:spLocks/>
              </p:cNvSpPr>
              <p:nvPr/>
            </p:nvSpPr>
            <p:spPr bwMode="auto">
              <a:xfrm>
                <a:off x="1037" y="3046"/>
                <a:ext cx="192" cy="70"/>
              </a:xfrm>
              <a:custGeom>
                <a:avLst/>
                <a:gdLst>
                  <a:gd name="T0" fmla="*/ 0 w 192"/>
                  <a:gd name="T1" fmla="*/ 0 h 70"/>
                  <a:gd name="T2" fmla="*/ 0 w 192"/>
                  <a:gd name="T3" fmla="*/ 69 h 70"/>
                  <a:gd name="T4" fmla="*/ 191 w 192"/>
                  <a:gd name="T5" fmla="*/ 69 h 70"/>
                  <a:gd name="T6" fmla="*/ 191 w 192"/>
                  <a:gd name="T7" fmla="*/ 0 h 70"/>
                  <a:gd name="T8" fmla="*/ 0 w 192"/>
                  <a:gd name="T9" fmla="*/ 0 h 70"/>
                  <a:gd name="T10" fmla="*/ 0 60000 65536"/>
                  <a:gd name="T11" fmla="*/ 0 60000 65536"/>
                  <a:gd name="T12" fmla="*/ 0 60000 65536"/>
                  <a:gd name="T13" fmla="*/ 0 60000 65536"/>
                  <a:gd name="T14" fmla="*/ 0 60000 65536"/>
                  <a:gd name="T15" fmla="*/ 0 w 192"/>
                  <a:gd name="T16" fmla="*/ 0 h 70"/>
                  <a:gd name="T17" fmla="*/ 192 w 192"/>
                  <a:gd name="T18" fmla="*/ 70 h 70"/>
                </a:gdLst>
                <a:ahLst/>
                <a:cxnLst>
                  <a:cxn ang="T10">
                    <a:pos x="T0" y="T1"/>
                  </a:cxn>
                  <a:cxn ang="T11">
                    <a:pos x="T2" y="T3"/>
                  </a:cxn>
                  <a:cxn ang="T12">
                    <a:pos x="T4" y="T5"/>
                  </a:cxn>
                  <a:cxn ang="T13">
                    <a:pos x="T6" y="T7"/>
                  </a:cxn>
                  <a:cxn ang="T14">
                    <a:pos x="T8" y="T9"/>
                  </a:cxn>
                </a:cxnLst>
                <a:rect l="T15" t="T16" r="T17" b="T18"/>
                <a:pathLst>
                  <a:path w="192" h="70">
                    <a:moveTo>
                      <a:pt x="0" y="0"/>
                    </a:moveTo>
                    <a:lnTo>
                      <a:pt x="0" y="69"/>
                    </a:lnTo>
                    <a:lnTo>
                      <a:pt x="191" y="69"/>
                    </a:lnTo>
                    <a:lnTo>
                      <a:pt x="191" y="0"/>
                    </a:lnTo>
                    <a:lnTo>
                      <a:pt x="0" y="0"/>
                    </a:lnTo>
                  </a:path>
                </a:pathLst>
              </a:custGeom>
              <a:solidFill>
                <a:srgbClr val="C0C0C0"/>
              </a:solidFill>
              <a:ln w="9525" cap="rnd">
                <a:noFill/>
                <a:round/>
                <a:headEnd/>
                <a:tailEnd/>
              </a:ln>
            </p:spPr>
            <p:txBody>
              <a:bodyPr/>
              <a:lstStyle/>
              <a:p>
                <a:pPr defTabSz="457200"/>
                <a:endParaRPr lang="en-US" dirty="0">
                  <a:solidFill>
                    <a:prstClr val="black"/>
                  </a:solidFill>
                </a:endParaRPr>
              </a:p>
            </p:txBody>
          </p:sp>
          <p:sp>
            <p:nvSpPr>
              <p:cNvPr id="83984" name="Freeform 10"/>
              <p:cNvSpPr>
                <a:spLocks/>
              </p:cNvSpPr>
              <p:nvPr/>
            </p:nvSpPr>
            <p:spPr bwMode="auto">
              <a:xfrm>
                <a:off x="1037" y="3046"/>
                <a:ext cx="193" cy="74"/>
              </a:xfrm>
              <a:custGeom>
                <a:avLst/>
                <a:gdLst>
                  <a:gd name="T0" fmla="*/ 0 w 193"/>
                  <a:gd name="T1" fmla="*/ 0 h 74"/>
                  <a:gd name="T2" fmla="*/ 0 w 193"/>
                  <a:gd name="T3" fmla="*/ 73 h 74"/>
                  <a:gd name="T4" fmla="*/ 192 w 193"/>
                  <a:gd name="T5" fmla="*/ 73 h 74"/>
                  <a:gd name="T6" fmla="*/ 192 w 193"/>
                  <a:gd name="T7" fmla="*/ 0 h 74"/>
                  <a:gd name="T8" fmla="*/ 0 w 193"/>
                  <a:gd name="T9" fmla="*/ 0 h 74"/>
                  <a:gd name="T10" fmla="*/ 0 60000 65536"/>
                  <a:gd name="T11" fmla="*/ 0 60000 65536"/>
                  <a:gd name="T12" fmla="*/ 0 60000 65536"/>
                  <a:gd name="T13" fmla="*/ 0 60000 65536"/>
                  <a:gd name="T14" fmla="*/ 0 60000 65536"/>
                  <a:gd name="T15" fmla="*/ 0 w 193"/>
                  <a:gd name="T16" fmla="*/ 0 h 74"/>
                  <a:gd name="T17" fmla="*/ 193 w 193"/>
                  <a:gd name="T18" fmla="*/ 74 h 74"/>
                </a:gdLst>
                <a:ahLst/>
                <a:cxnLst>
                  <a:cxn ang="T10">
                    <a:pos x="T0" y="T1"/>
                  </a:cxn>
                  <a:cxn ang="T11">
                    <a:pos x="T2" y="T3"/>
                  </a:cxn>
                  <a:cxn ang="T12">
                    <a:pos x="T4" y="T5"/>
                  </a:cxn>
                  <a:cxn ang="T13">
                    <a:pos x="T6" y="T7"/>
                  </a:cxn>
                  <a:cxn ang="T14">
                    <a:pos x="T8" y="T9"/>
                  </a:cxn>
                </a:cxnLst>
                <a:rect l="T15" t="T16" r="T17" b="T18"/>
                <a:pathLst>
                  <a:path w="193" h="74">
                    <a:moveTo>
                      <a:pt x="0" y="0"/>
                    </a:moveTo>
                    <a:lnTo>
                      <a:pt x="0" y="73"/>
                    </a:lnTo>
                    <a:lnTo>
                      <a:pt x="192" y="73"/>
                    </a:lnTo>
                    <a:lnTo>
                      <a:pt x="192" y="0"/>
                    </a:lnTo>
                    <a:lnTo>
                      <a:pt x="0" y="0"/>
                    </a:lnTo>
                  </a:path>
                </a:pathLst>
              </a:custGeom>
              <a:no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85" name="Freeform 11"/>
              <p:cNvSpPr>
                <a:spLocks/>
              </p:cNvSpPr>
              <p:nvPr/>
            </p:nvSpPr>
            <p:spPr bwMode="auto">
              <a:xfrm>
                <a:off x="1118" y="2976"/>
                <a:ext cx="32" cy="68"/>
              </a:xfrm>
              <a:custGeom>
                <a:avLst/>
                <a:gdLst>
                  <a:gd name="T0" fmla="*/ 0 w 32"/>
                  <a:gd name="T1" fmla="*/ 67 h 68"/>
                  <a:gd name="T2" fmla="*/ 31 w 32"/>
                  <a:gd name="T3" fmla="*/ 67 h 68"/>
                  <a:gd name="T4" fmla="*/ 31 w 32"/>
                  <a:gd name="T5" fmla="*/ 0 h 68"/>
                  <a:gd name="T6" fmla="*/ 0 w 32"/>
                  <a:gd name="T7" fmla="*/ 0 h 68"/>
                  <a:gd name="T8" fmla="*/ 0 w 32"/>
                  <a:gd name="T9" fmla="*/ 67 h 68"/>
                  <a:gd name="T10" fmla="*/ 0 60000 65536"/>
                  <a:gd name="T11" fmla="*/ 0 60000 65536"/>
                  <a:gd name="T12" fmla="*/ 0 60000 65536"/>
                  <a:gd name="T13" fmla="*/ 0 60000 65536"/>
                  <a:gd name="T14" fmla="*/ 0 60000 65536"/>
                  <a:gd name="T15" fmla="*/ 0 w 32"/>
                  <a:gd name="T16" fmla="*/ 0 h 68"/>
                  <a:gd name="T17" fmla="*/ 32 w 32"/>
                  <a:gd name="T18" fmla="*/ 68 h 68"/>
                </a:gdLst>
                <a:ahLst/>
                <a:cxnLst>
                  <a:cxn ang="T10">
                    <a:pos x="T0" y="T1"/>
                  </a:cxn>
                  <a:cxn ang="T11">
                    <a:pos x="T2" y="T3"/>
                  </a:cxn>
                  <a:cxn ang="T12">
                    <a:pos x="T4" y="T5"/>
                  </a:cxn>
                  <a:cxn ang="T13">
                    <a:pos x="T6" y="T7"/>
                  </a:cxn>
                  <a:cxn ang="T14">
                    <a:pos x="T8" y="T9"/>
                  </a:cxn>
                </a:cxnLst>
                <a:rect l="T15" t="T16" r="T17" b="T18"/>
                <a:pathLst>
                  <a:path w="32" h="68">
                    <a:moveTo>
                      <a:pt x="0" y="67"/>
                    </a:moveTo>
                    <a:lnTo>
                      <a:pt x="31" y="67"/>
                    </a:lnTo>
                    <a:lnTo>
                      <a:pt x="31" y="0"/>
                    </a:lnTo>
                    <a:lnTo>
                      <a:pt x="0" y="0"/>
                    </a:lnTo>
                    <a:lnTo>
                      <a:pt x="0" y="67"/>
                    </a:lnTo>
                  </a:path>
                </a:pathLst>
              </a:custGeom>
              <a:solidFill>
                <a:srgbClr val="C0C0C0"/>
              </a:solidFill>
              <a:ln w="9525" cap="rnd">
                <a:noFill/>
                <a:round/>
                <a:headEnd/>
                <a:tailEnd/>
              </a:ln>
            </p:spPr>
            <p:txBody>
              <a:bodyPr/>
              <a:lstStyle/>
              <a:p>
                <a:pPr defTabSz="457200"/>
                <a:endParaRPr lang="en-US" dirty="0">
                  <a:solidFill>
                    <a:prstClr val="black"/>
                  </a:solidFill>
                </a:endParaRPr>
              </a:p>
            </p:txBody>
          </p:sp>
          <p:sp>
            <p:nvSpPr>
              <p:cNvPr id="83986" name="Freeform 12"/>
              <p:cNvSpPr>
                <a:spLocks/>
              </p:cNvSpPr>
              <p:nvPr/>
            </p:nvSpPr>
            <p:spPr bwMode="auto">
              <a:xfrm>
                <a:off x="1118" y="2976"/>
                <a:ext cx="35" cy="71"/>
              </a:xfrm>
              <a:custGeom>
                <a:avLst/>
                <a:gdLst>
                  <a:gd name="T0" fmla="*/ 0 w 35"/>
                  <a:gd name="T1" fmla="*/ 70 h 71"/>
                  <a:gd name="T2" fmla="*/ 34 w 35"/>
                  <a:gd name="T3" fmla="*/ 70 h 71"/>
                  <a:gd name="T4" fmla="*/ 34 w 35"/>
                  <a:gd name="T5" fmla="*/ 0 h 71"/>
                  <a:gd name="T6" fmla="*/ 0 w 35"/>
                  <a:gd name="T7" fmla="*/ 0 h 71"/>
                  <a:gd name="T8" fmla="*/ 0 w 35"/>
                  <a:gd name="T9" fmla="*/ 70 h 71"/>
                  <a:gd name="T10" fmla="*/ 0 60000 65536"/>
                  <a:gd name="T11" fmla="*/ 0 60000 65536"/>
                  <a:gd name="T12" fmla="*/ 0 60000 65536"/>
                  <a:gd name="T13" fmla="*/ 0 60000 65536"/>
                  <a:gd name="T14" fmla="*/ 0 60000 65536"/>
                  <a:gd name="T15" fmla="*/ 0 w 35"/>
                  <a:gd name="T16" fmla="*/ 0 h 71"/>
                  <a:gd name="T17" fmla="*/ 35 w 35"/>
                  <a:gd name="T18" fmla="*/ 71 h 71"/>
                </a:gdLst>
                <a:ahLst/>
                <a:cxnLst>
                  <a:cxn ang="T10">
                    <a:pos x="T0" y="T1"/>
                  </a:cxn>
                  <a:cxn ang="T11">
                    <a:pos x="T2" y="T3"/>
                  </a:cxn>
                  <a:cxn ang="T12">
                    <a:pos x="T4" y="T5"/>
                  </a:cxn>
                  <a:cxn ang="T13">
                    <a:pos x="T6" y="T7"/>
                  </a:cxn>
                  <a:cxn ang="T14">
                    <a:pos x="T8" y="T9"/>
                  </a:cxn>
                </a:cxnLst>
                <a:rect l="T15" t="T16" r="T17" b="T18"/>
                <a:pathLst>
                  <a:path w="35" h="71">
                    <a:moveTo>
                      <a:pt x="0" y="70"/>
                    </a:moveTo>
                    <a:lnTo>
                      <a:pt x="34" y="70"/>
                    </a:lnTo>
                    <a:lnTo>
                      <a:pt x="34" y="0"/>
                    </a:lnTo>
                    <a:lnTo>
                      <a:pt x="0" y="0"/>
                    </a:lnTo>
                    <a:lnTo>
                      <a:pt x="0" y="70"/>
                    </a:lnTo>
                  </a:path>
                </a:pathLst>
              </a:custGeom>
              <a:no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87" name="Rectangle 13"/>
              <p:cNvSpPr>
                <a:spLocks noChangeArrowheads="1"/>
              </p:cNvSpPr>
              <p:nvPr/>
            </p:nvSpPr>
            <p:spPr bwMode="auto">
              <a:xfrm>
                <a:off x="864" y="3242"/>
                <a:ext cx="1200" cy="572"/>
              </a:xfrm>
              <a:prstGeom prst="rect">
                <a:avLst/>
              </a:prstGeom>
              <a:noFill/>
              <a:ln w="9525">
                <a:noFill/>
                <a:miter lim="800000"/>
                <a:headEnd/>
                <a:tailEnd/>
              </a:ln>
            </p:spPr>
            <p:txBody>
              <a:bodyPr wrap="none" anchor="ctr"/>
              <a:lstStyle/>
              <a:p>
                <a:pPr defTabSz="457200"/>
                <a:endParaRPr lang="en-US" dirty="0">
                  <a:solidFill>
                    <a:prstClr val="black"/>
                  </a:solidFill>
                </a:endParaRPr>
              </a:p>
            </p:txBody>
          </p:sp>
        </p:grpSp>
        <p:grpSp>
          <p:nvGrpSpPr>
            <p:cNvPr id="83975" name="Group 14"/>
            <p:cNvGrpSpPr>
              <a:grpSpLocks/>
            </p:cNvGrpSpPr>
            <p:nvPr/>
          </p:nvGrpSpPr>
          <p:grpSpPr bwMode="auto">
            <a:xfrm>
              <a:off x="1123" y="2553"/>
              <a:ext cx="964" cy="800"/>
              <a:chOff x="1123" y="2553"/>
              <a:chExt cx="964" cy="800"/>
            </a:xfrm>
          </p:grpSpPr>
          <p:sp>
            <p:nvSpPr>
              <p:cNvPr id="83976" name="Freeform 15"/>
              <p:cNvSpPr>
                <a:spLocks/>
              </p:cNvSpPr>
              <p:nvPr/>
            </p:nvSpPr>
            <p:spPr bwMode="auto">
              <a:xfrm>
                <a:off x="1134" y="2576"/>
                <a:ext cx="953" cy="777"/>
              </a:xfrm>
              <a:custGeom>
                <a:avLst/>
                <a:gdLst>
                  <a:gd name="T0" fmla="*/ 652 w 953"/>
                  <a:gd name="T1" fmla="*/ 208 h 777"/>
                  <a:gd name="T2" fmla="*/ 692 w 953"/>
                  <a:gd name="T3" fmla="*/ 233 h 777"/>
                  <a:gd name="T4" fmla="*/ 718 w 953"/>
                  <a:gd name="T5" fmla="*/ 273 h 777"/>
                  <a:gd name="T6" fmla="*/ 734 w 953"/>
                  <a:gd name="T7" fmla="*/ 292 h 777"/>
                  <a:gd name="T8" fmla="*/ 777 w 953"/>
                  <a:gd name="T9" fmla="*/ 292 h 777"/>
                  <a:gd name="T10" fmla="*/ 822 w 953"/>
                  <a:gd name="T11" fmla="*/ 308 h 777"/>
                  <a:gd name="T12" fmla="*/ 860 w 953"/>
                  <a:gd name="T13" fmla="*/ 336 h 777"/>
                  <a:gd name="T14" fmla="*/ 883 w 953"/>
                  <a:gd name="T15" fmla="*/ 378 h 777"/>
                  <a:gd name="T16" fmla="*/ 890 w 953"/>
                  <a:gd name="T17" fmla="*/ 423 h 777"/>
                  <a:gd name="T18" fmla="*/ 909 w 953"/>
                  <a:gd name="T19" fmla="*/ 463 h 777"/>
                  <a:gd name="T20" fmla="*/ 940 w 953"/>
                  <a:gd name="T21" fmla="*/ 502 h 777"/>
                  <a:gd name="T22" fmla="*/ 952 w 953"/>
                  <a:gd name="T23" fmla="*/ 549 h 777"/>
                  <a:gd name="T24" fmla="*/ 941 w 953"/>
                  <a:gd name="T25" fmla="*/ 597 h 777"/>
                  <a:gd name="T26" fmla="*/ 910 w 953"/>
                  <a:gd name="T27" fmla="*/ 642 h 777"/>
                  <a:gd name="T28" fmla="*/ 863 w 953"/>
                  <a:gd name="T29" fmla="*/ 677 h 777"/>
                  <a:gd name="T30" fmla="*/ 805 w 953"/>
                  <a:gd name="T31" fmla="*/ 699 h 777"/>
                  <a:gd name="T32" fmla="*/ 741 w 953"/>
                  <a:gd name="T33" fmla="*/ 705 h 777"/>
                  <a:gd name="T34" fmla="*/ 700 w 953"/>
                  <a:gd name="T35" fmla="*/ 719 h 777"/>
                  <a:gd name="T36" fmla="*/ 666 w 953"/>
                  <a:gd name="T37" fmla="*/ 751 h 777"/>
                  <a:gd name="T38" fmla="*/ 623 w 953"/>
                  <a:gd name="T39" fmla="*/ 770 h 777"/>
                  <a:gd name="T40" fmla="*/ 575 w 953"/>
                  <a:gd name="T41" fmla="*/ 774 h 777"/>
                  <a:gd name="T42" fmla="*/ 529 w 953"/>
                  <a:gd name="T43" fmla="*/ 762 h 777"/>
                  <a:gd name="T44" fmla="*/ 496 w 953"/>
                  <a:gd name="T45" fmla="*/ 743 h 777"/>
                  <a:gd name="T46" fmla="*/ 434 w 953"/>
                  <a:gd name="T47" fmla="*/ 755 h 777"/>
                  <a:gd name="T48" fmla="*/ 373 w 953"/>
                  <a:gd name="T49" fmla="*/ 751 h 777"/>
                  <a:gd name="T50" fmla="*/ 315 w 953"/>
                  <a:gd name="T51" fmla="*/ 733 h 777"/>
                  <a:gd name="T52" fmla="*/ 270 w 953"/>
                  <a:gd name="T53" fmla="*/ 703 h 777"/>
                  <a:gd name="T54" fmla="*/ 238 w 953"/>
                  <a:gd name="T55" fmla="*/ 701 h 777"/>
                  <a:gd name="T56" fmla="*/ 190 w 953"/>
                  <a:gd name="T57" fmla="*/ 705 h 777"/>
                  <a:gd name="T58" fmla="*/ 143 w 953"/>
                  <a:gd name="T59" fmla="*/ 693 h 777"/>
                  <a:gd name="T60" fmla="*/ 104 w 953"/>
                  <a:gd name="T61" fmla="*/ 666 h 777"/>
                  <a:gd name="T62" fmla="*/ 77 w 953"/>
                  <a:gd name="T63" fmla="*/ 628 h 777"/>
                  <a:gd name="T64" fmla="*/ 65 w 953"/>
                  <a:gd name="T65" fmla="*/ 583 h 777"/>
                  <a:gd name="T66" fmla="*/ 70 w 953"/>
                  <a:gd name="T67" fmla="*/ 539 h 777"/>
                  <a:gd name="T68" fmla="*/ 72 w 953"/>
                  <a:gd name="T69" fmla="*/ 514 h 777"/>
                  <a:gd name="T70" fmla="*/ 30 w 953"/>
                  <a:gd name="T71" fmla="*/ 476 h 777"/>
                  <a:gd name="T72" fmla="*/ 6 w 953"/>
                  <a:gd name="T73" fmla="*/ 432 h 777"/>
                  <a:gd name="T74" fmla="*/ 1 w 953"/>
                  <a:gd name="T75" fmla="*/ 383 h 777"/>
                  <a:gd name="T76" fmla="*/ 17 w 953"/>
                  <a:gd name="T77" fmla="*/ 338 h 777"/>
                  <a:gd name="T78" fmla="*/ 51 w 953"/>
                  <a:gd name="T79" fmla="*/ 302 h 777"/>
                  <a:gd name="T80" fmla="*/ 102 w 953"/>
                  <a:gd name="T81" fmla="*/ 279 h 777"/>
                  <a:gd name="T82" fmla="*/ 123 w 953"/>
                  <a:gd name="T83" fmla="*/ 253 h 777"/>
                  <a:gd name="T84" fmla="*/ 131 w 953"/>
                  <a:gd name="T85" fmla="*/ 208 h 777"/>
                  <a:gd name="T86" fmla="*/ 155 w 953"/>
                  <a:gd name="T87" fmla="*/ 168 h 777"/>
                  <a:gd name="T88" fmla="*/ 192 w 953"/>
                  <a:gd name="T89" fmla="*/ 138 h 777"/>
                  <a:gd name="T90" fmla="*/ 238 w 953"/>
                  <a:gd name="T91" fmla="*/ 123 h 777"/>
                  <a:gd name="T92" fmla="*/ 280 w 953"/>
                  <a:gd name="T93" fmla="*/ 123 h 777"/>
                  <a:gd name="T94" fmla="*/ 280 w 953"/>
                  <a:gd name="T95" fmla="*/ 84 h 777"/>
                  <a:gd name="T96" fmla="*/ 303 w 953"/>
                  <a:gd name="T97" fmla="*/ 45 h 777"/>
                  <a:gd name="T98" fmla="*/ 342 w 953"/>
                  <a:gd name="T99" fmla="*/ 18 h 777"/>
                  <a:gd name="T100" fmla="*/ 397 w 953"/>
                  <a:gd name="T101" fmla="*/ 2 h 777"/>
                  <a:gd name="T102" fmla="*/ 458 w 953"/>
                  <a:gd name="T103" fmla="*/ 2 h 777"/>
                  <a:gd name="T104" fmla="*/ 520 w 953"/>
                  <a:gd name="T105" fmla="*/ 16 h 777"/>
                  <a:gd name="T106" fmla="*/ 573 w 953"/>
                  <a:gd name="T107" fmla="*/ 45 h 777"/>
                  <a:gd name="T108" fmla="*/ 612 w 953"/>
                  <a:gd name="T109" fmla="*/ 82 h 777"/>
                  <a:gd name="T110" fmla="*/ 635 w 953"/>
                  <a:gd name="T111" fmla="*/ 127 h 777"/>
                  <a:gd name="T112" fmla="*/ 633 w 953"/>
                  <a:gd name="T113" fmla="*/ 170 h 777"/>
                  <a:gd name="T114" fmla="*/ 618 w 953"/>
                  <a:gd name="T115" fmla="*/ 198 h 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3"/>
                  <a:gd name="T175" fmla="*/ 0 h 777"/>
                  <a:gd name="T176" fmla="*/ 953 w 953"/>
                  <a:gd name="T177" fmla="*/ 777 h 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3" h="777">
                    <a:moveTo>
                      <a:pt x="618" y="198"/>
                    </a:moveTo>
                    <a:lnTo>
                      <a:pt x="630" y="200"/>
                    </a:lnTo>
                    <a:lnTo>
                      <a:pt x="640" y="204"/>
                    </a:lnTo>
                    <a:lnTo>
                      <a:pt x="652" y="208"/>
                    </a:lnTo>
                    <a:lnTo>
                      <a:pt x="663" y="214"/>
                    </a:lnTo>
                    <a:lnTo>
                      <a:pt x="673" y="220"/>
                    </a:lnTo>
                    <a:lnTo>
                      <a:pt x="683" y="226"/>
                    </a:lnTo>
                    <a:lnTo>
                      <a:pt x="692" y="233"/>
                    </a:lnTo>
                    <a:lnTo>
                      <a:pt x="699" y="243"/>
                    </a:lnTo>
                    <a:lnTo>
                      <a:pt x="707" y="251"/>
                    </a:lnTo>
                    <a:lnTo>
                      <a:pt x="712" y="261"/>
                    </a:lnTo>
                    <a:lnTo>
                      <a:pt x="718" y="273"/>
                    </a:lnTo>
                    <a:lnTo>
                      <a:pt x="722" y="283"/>
                    </a:lnTo>
                    <a:lnTo>
                      <a:pt x="725" y="294"/>
                    </a:lnTo>
                    <a:lnTo>
                      <a:pt x="725" y="292"/>
                    </a:lnTo>
                    <a:lnTo>
                      <a:pt x="734" y="292"/>
                    </a:lnTo>
                    <a:lnTo>
                      <a:pt x="741" y="290"/>
                    </a:lnTo>
                    <a:lnTo>
                      <a:pt x="753" y="290"/>
                    </a:lnTo>
                    <a:lnTo>
                      <a:pt x="765" y="290"/>
                    </a:lnTo>
                    <a:lnTo>
                      <a:pt x="777" y="292"/>
                    </a:lnTo>
                    <a:lnTo>
                      <a:pt x="789" y="294"/>
                    </a:lnTo>
                    <a:lnTo>
                      <a:pt x="801" y="298"/>
                    </a:lnTo>
                    <a:lnTo>
                      <a:pt x="812" y="304"/>
                    </a:lnTo>
                    <a:lnTo>
                      <a:pt x="822" y="308"/>
                    </a:lnTo>
                    <a:lnTo>
                      <a:pt x="832" y="314"/>
                    </a:lnTo>
                    <a:lnTo>
                      <a:pt x="842" y="322"/>
                    </a:lnTo>
                    <a:lnTo>
                      <a:pt x="851" y="329"/>
                    </a:lnTo>
                    <a:lnTo>
                      <a:pt x="860" y="336"/>
                    </a:lnTo>
                    <a:lnTo>
                      <a:pt x="867" y="346"/>
                    </a:lnTo>
                    <a:lnTo>
                      <a:pt x="873" y="356"/>
                    </a:lnTo>
                    <a:lnTo>
                      <a:pt x="878" y="366"/>
                    </a:lnTo>
                    <a:lnTo>
                      <a:pt x="883" y="378"/>
                    </a:lnTo>
                    <a:lnTo>
                      <a:pt x="886" y="389"/>
                    </a:lnTo>
                    <a:lnTo>
                      <a:pt x="888" y="399"/>
                    </a:lnTo>
                    <a:lnTo>
                      <a:pt x="890" y="411"/>
                    </a:lnTo>
                    <a:lnTo>
                      <a:pt x="890" y="423"/>
                    </a:lnTo>
                    <a:lnTo>
                      <a:pt x="890" y="434"/>
                    </a:lnTo>
                    <a:lnTo>
                      <a:pt x="888" y="448"/>
                    </a:lnTo>
                    <a:lnTo>
                      <a:pt x="898" y="455"/>
                    </a:lnTo>
                    <a:lnTo>
                      <a:pt x="909" y="463"/>
                    </a:lnTo>
                    <a:lnTo>
                      <a:pt x="917" y="473"/>
                    </a:lnTo>
                    <a:lnTo>
                      <a:pt x="926" y="480"/>
                    </a:lnTo>
                    <a:lnTo>
                      <a:pt x="935" y="492"/>
                    </a:lnTo>
                    <a:lnTo>
                      <a:pt x="940" y="502"/>
                    </a:lnTo>
                    <a:lnTo>
                      <a:pt x="945" y="514"/>
                    </a:lnTo>
                    <a:lnTo>
                      <a:pt x="948" y="525"/>
                    </a:lnTo>
                    <a:lnTo>
                      <a:pt x="950" y="537"/>
                    </a:lnTo>
                    <a:lnTo>
                      <a:pt x="952" y="549"/>
                    </a:lnTo>
                    <a:lnTo>
                      <a:pt x="950" y="561"/>
                    </a:lnTo>
                    <a:lnTo>
                      <a:pt x="948" y="572"/>
                    </a:lnTo>
                    <a:lnTo>
                      <a:pt x="945" y="585"/>
                    </a:lnTo>
                    <a:lnTo>
                      <a:pt x="941" y="597"/>
                    </a:lnTo>
                    <a:lnTo>
                      <a:pt x="935" y="609"/>
                    </a:lnTo>
                    <a:lnTo>
                      <a:pt x="928" y="620"/>
                    </a:lnTo>
                    <a:lnTo>
                      <a:pt x="919" y="630"/>
                    </a:lnTo>
                    <a:lnTo>
                      <a:pt x="910" y="642"/>
                    </a:lnTo>
                    <a:lnTo>
                      <a:pt x="898" y="652"/>
                    </a:lnTo>
                    <a:lnTo>
                      <a:pt x="888" y="660"/>
                    </a:lnTo>
                    <a:lnTo>
                      <a:pt x="876" y="669"/>
                    </a:lnTo>
                    <a:lnTo>
                      <a:pt x="863" y="677"/>
                    </a:lnTo>
                    <a:lnTo>
                      <a:pt x="849" y="683"/>
                    </a:lnTo>
                    <a:lnTo>
                      <a:pt x="834" y="689"/>
                    </a:lnTo>
                    <a:lnTo>
                      <a:pt x="820" y="695"/>
                    </a:lnTo>
                    <a:lnTo>
                      <a:pt x="805" y="699"/>
                    </a:lnTo>
                    <a:lnTo>
                      <a:pt x="789" y="703"/>
                    </a:lnTo>
                    <a:lnTo>
                      <a:pt x="774" y="705"/>
                    </a:lnTo>
                    <a:lnTo>
                      <a:pt x="756" y="705"/>
                    </a:lnTo>
                    <a:lnTo>
                      <a:pt x="741" y="705"/>
                    </a:lnTo>
                    <a:lnTo>
                      <a:pt x="725" y="703"/>
                    </a:lnTo>
                    <a:lnTo>
                      <a:pt x="711" y="701"/>
                    </a:lnTo>
                    <a:lnTo>
                      <a:pt x="706" y="711"/>
                    </a:lnTo>
                    <a:lnTo>
                      <a:pt x="700" y="719"/>
                    </a:lnTo>
                    <a:lnTo>
                      <a:pt x="692" y="727"/>
                    </a:lnTo>
                    <a:lnTo>
                      <a:pt x="685" y="737"/>
                    </a:lnTo>
                    <a:lnTo>
                      <a:pt x="676" y="745"/>
                    </a:lnTo>
                    <a:lnTo>
                      <a:pt x="666" y="751"/>
                    </a:lnTo>
                    <a:lnTo>
                      <a:pt x="656" y="757"/>
                    </a:lnTo>
                    <a:lnTo>
                      <a:pt x="645" y="762"/>
                    </a:lnTo>
                    <a:lnTo>
                      <a:pt x="633" y="766"/>
                    </a:lnTo>
                    <a:lnTo>
                      <a:pt x="623" y="770"/>
                    </a:lnTo>
                    <a:lnTo>
                      <a:pt x="611" y="774"/>
                    </a:lnTo>
                    <a:lnTo>
                      <a:pt x="599" y="774"/>
                    </a:lnTo>
                    <a:lnTo>
                      <a:pt x="587" y="776"/>
                    </a:lnTo>
                    <a:lnTo>
                      <a:pt x="575" y="774"/>
                    </a:lnTo>
                    <a:lnTo>
                      <a:pt x="563" y="774"/>
                    </a:lnTo>
                    <a:lnTo>
                      <a:pt x="552" y="770"/>
                    </a:lnTo>
                    <a:lnTo>
                      <a:pt x="541" y="766"/>
                    </a:lnTo>
                    <a:lnTo>
                      <a:pt x="529" y="762"/>
                    </a:lnTo>
                    <a:lnTo>
                      <a:pt x="519" y="757"/>
                    </a:lnTo>
                    <a:lnTo>
                      <a:pt x="508" y="751"/>
                    </a:lnTo>
                    <a:lnTo>
                      <a:pt x="498" y="743"/>
                    </a:lnTo>
                    <a:lnTo>
                      <a:pt x="496" y="743"/>
                    </a:lnTo>
                    <a:lnTo>
                      <a:pt x="481" y="749"/>
                    </a:lnTo>
                    <a:lnTo>
                      <a:pt x="465" y="751"/>
                    </a:lnTo>
                    <a:lnTo>
                      <a:pt x="450" y="753"/>
                    </a:lnTo>
                    <a:lnTo>
                      <a:pt x="434" y="755"/>
                    </a:lnTo>
                    <a:lnTo>
                      <a:pt x="419" y="755"/>
                    </a:lnTo>
                    <a:lnTo>
                      <a:pt x="403" y="755"/>
                    </a:lnTo>
                    <a:lnTo>
                      <a:pt x="389" y="753"/>
                    </a:lnTo>
                    <a:lnTo>
                      <a:pt x="373" y="751"/>
                    </a:lnTo>
                    <a:lnTo>
                      <a:pt x="358" y="749"/>
                    </a:lnTo>
                    <a:lnTo>
                      <a:pt x="342" y="743"/>
                    </a:lnTo>
                    <a:lnTo>
                      <a:pt x="328" y="739"/>
                    </a:lnTo>
                    <a:lnTo>
                      <a:pt x="315" y="733"/>
                    </a:lnTo>
                    <a:lnTo>
                      <a:pt x="303" y="725"/>
                    </a:lnTo>
                    <a:lnTo>
                      <a:pt x="291" y="719"/>
                    </a:lnTo>
                    <a:lnTo>
                      <a:pt x="280" y="712"/>
                    </a:lnTo>
                    <a:lnTo>
                      <a:pt x="270" y="703"/>
                    </a:lnTo>
                    <a:lnTo>
                      <a:pt x="265" y="697"/>
                    </a:lnTo>
                    <a:lnTo>
                      <a:pt x="261" y="691"/>
                    </a:lnTo>
                    <a:lnTo>
                      <a:pt x="247" y="697"/>
                    </a:lnTo>
                    <a:lnTo>
                      <a:pt x="238" y="701"/>
                    </a:lnTo>
                    <a:lnTo>
                      <a:pt x="226" y="703"/>
                    </a:lnTo>
                    <a:lnTo>
                      <a:pt x="214" y="705"/>
                    </a:lnTo>
                    <a:lnTo>
                      <a:pt x="202" y="705"/>
                    </a:lnTo>
                    <a:lnTo>
                      <a:pt x="190" y="705"/>
                    </a:lnTo>
                    <a:lnTo>
                      <a:pt x="178" y="703"/>
                    </a:lnTo>
                    <a:lnTo>
                      <a:pt x="166" y="701"/>
                    </a:lnTo>
                    <a:lnTo>
                      <a:pt x="155" y="697"/>
                    </a:lnTo>
                    <a:lnTo>
                      <a:pt x="143" y="693"/>
                    </a:lnTo>
                    <a:lnTo>
                      <a:pt x="133" y="687"/>
                    </a:lnTo>
                    <a:lnTo>
                      <a:pt x="123" y="681"/>
                    </a:lnTo>
                    <a:lnTo>
                      <a:pt x="112" y="673"/>
                    </a:lnTo>
                    <a:lnTo>
                      <a:pt x="104" y="666"/>
                    </a:lnTo>
                    <a:lnTo>
                      <a:pt x="97" y="658"/>
                    </a:lnTo>
                    <a:lnTo>
                      <a:pt x="88" y="648"/>
                    </a:lnTo>
                    <a:lnTo>
                      <a:pt x="83" y="638"/>
                    </a:lnTo>
                    <a:lnTo>
                      <a:pt x="77" y="628"/>
                    </a:lnTo>
                    <a:lnTo>
                      <a:pt x="74" y="617"/>
                    </a:lnTo>
                    <a:lnTo>
                      <a:pt x="70" y="607"/>
                    </a:lnTo>
                    <a:lnTo>
                      <a:pt x="67" y="595"/>
                    </a:lnTo>
                    <a:lnTo>
                      <a:pt x="65" y="583"/>
                    </a:lnTo>
                    <a:lnTo>
                      <a:pt x="65" y="572"/>
                    </a:lnTo>
                    <a:lnTo>
                      <a:pt x="65" y="561"/>
                    </a:lnTo>
                    <a:lnTo>
                      <a:pt x="67" y="549"/>
                    </a:lnTo>
                    <a:lnTo>
                      <a:pt x="70" y="539"/>
                    </a:lnTo>
                    <a:lnTo>
                      <a:pt x="74" y="527"/>
                    </a:lnTo>
                    <a:lnTo>
                      <a:pt x="77" y="516"/>
                    </a:lnTo>
                    <a:lnTo>
                      <a:pt x="79" y="516"/>
                    </a:lnTo>
                    <a:lnTo>
                      <a:pt x="72" y="514"/>
                    </a:lnTo>
                    <a:lnTo>
                      <a:pt x="61" y="506"/>
                    </a:lnTo>
                    <a:lnTo>
                      <a:pt x="49" y="498"/>
                    </a:lnTo>
                    <a:lnTo>
                      <a:pt x="39" y="488"/>
                    </a:lnTo>
                    <a:lnTo>
                      <a:pt x="30" y="476"/>
                    </a:lnTo>
                    <a:lnTo>
                      <a:pt x="24" y="467"/>
                    </a:lnTo>
                    <a:lnTo>
                      <a:pt x="17" y="455"/>
                    </a:lnTo>
                    <a:lnTo>
                      <a:pt x="10" y="444"/>
                    </a:lnTo>
                    <a:lnTo>
                      <a:pt x="6" y="432"/>
                    </a:lnTo>
                    <a:lnTo>
                      <a:pt x="3" y="419"/>
                    </a:lnTo>
                    <a:lnTo>
                      <a:pt x="1" y="407"/>
                    </a:lnTo>
                    <a:lnTo>
                      <a:pt x="0" y="395"/>
                    </a:lnTo>
                    <a:lnTo>
                      <a:pt x="1" y="383"/>
                    </a:lnTo>
                    <a:lnTo>
                      <a:pt x="3" y="372"/>
                    </a:lnTo>
                    <a:lnTo>
                      <a:pt x="6" y="360"/>
                    </a:lnTo>
                    <a:lnTo>
                      <a:pt x="12" y="348"/>
                    </a:lnTo>
                    <a:lnTo>
                      <a:pt x="17" y="338"/>
                    </a:lnTo>
                    <a:lnTo>
                      <a:pt x="25" y="327"/>
                    </a:lnTo>
                    <a:lnTo>
                      <a:pt x="32" y="320"/>
                    </a:lnTo>
                    <a:lnTo>
                      <a:pt x="41" y="310"/>
                    </a:lnTo>
                    <a:lnTo>
                      <a:pt x="51" y="302"/>
                    </a:lnTo>
                    <a:lnTo>
                      <a:pt x="63" y="294"/>
                    </a:lnTo>
                    <a:lnTo>
                      <a:pt x="77" y="288"/>
                    </a:lnTo>
                    <a:lnTo>
                      <a:pt x="88" y="283"/>
                    </a:lnTo>
                    <a:lnTo>
                      <a:pt x="102" y="279"/>
                    </a:lnTo>
                    <a:lnTo>
                      <a:pt x="117" y="275"/>
                    </a:lnTo>
                    <a:lnTo>
                      <a:pt x="124" y="275"/>
                    </a:lnTo>
                    <a:lnTo>
                      <a:pt x="124" y="265"/>
                    </a:lnTo>
                    <a:lnTo>
                      <a:pt x="123" y="253"/>
                    </a:lnTo>
                    <a:lnTo>
                      <a:pt x="124" y="241"/>
                    </a:lnTo>
                    <a:lnTo>
                      <a:pt x="126" y="230"/>
                    </a:lnTo>
                    <a:lnTo>
                      <a:pt x="128" y="218"/>
                    </a:lnTo>
                    <a:lnTo>
                      <a:pt x="131" y="208"/>
                    </a:lnTo>
                    <a:lnTo>
                      <a:pt x="136" y="196"/>
                    </a:lnTo>
                    <a:lnTo>
                      <a:pt x="142" y="187"/>
                    </a:lnTo>
                    <a:lnTo>
                      <a:pt x="148" y="178"/>
                    </a:lnTo>
                    <a:lnTo>
                      <a:pt x="155" y="168"/>
                    </a:lnTo>
                    <a:lnTo>
                      <a:pt x="164" y="160"/>
                    </a:lnTo>
                    <a:lnTo>
                      <a:pt x="173" y="152"/>
                    </a:lnTo>
                    <a:lnTo>
                      <a:pt x="181" y="144"/>
                    </a:lnTo>
                    <a:lnTo>
                      <a:pt x="192" y="138"/>
                    </a:lnTo>
                    <a:lnTo>
                      <a:pt x="204" y="133"/>
                    </a:lnTo>
                    <a:lnTo>
                      <a:pt x="214" y="129"/>
                    </a:lnTo>
                    <a:lnTo>
                      <a:pt x="226" y="125"/>
                    </a:lnTo>
                    <a:lnTo>
                      <a:pt x="238" y="123"/>
                    </a:lnTo>
                    <a:lnTo>
                      <a:pt x="247" y="121"/>
                    </a:lnTo>
                    <a:lnTo>
                      <a:pt x="259" y="121"/>
                    </a:lnTo>
                    <a:lnTo>
                      <a:pt x="272" y="121"/>
                    </a:lnTo>
                    <a:lnTo>
                      <a:pt x="280" y="123"/>
                    </a:lnTo>
                    <a:lnTo>
                      <a:pt x="278" y="117"/>
                    </a:lnTo>
                    <a:lnTo>
                      <a:pt x="277" y="105"/>
                    </a:lnTo>
                    <a:lnTo>
                      <a:pt x="278" y="95"/>
                    </a:lnTo>
                    <a:lnTo>
                      <a:pt x="280" y="84"/>
                    </a:lnTo>
                    <a:lnTo>
                      <a:pt x="284" y="74"/>
                    </a:lnTo>
                    <a:lnTo>
                      <a:pt x="289" y="65"/>
                    </a:lnTo>
                    <a:lnTo>
                      <a:pt x="296" y="55"/>
                    </a:lnTo>
                    <a:lnTo>
                      <a:pt x="303" y="45"/>
                    </a:lnTo>
                    <a:lnTo>
                      <a:pt x="311" y="38"/>
                    </a:lnTo>
                    <a:lnTo>
                      <a:pt x="320" y="30"/>
                    </a:lnTo>
                    <a:lnTo>
                      <a:pt x="332" y="24"/>
                    </a:lnTo>
                    <a:lnTo>
                      <a:pt x="342" y="18"/>
                    </a:lnTo>
                    <a:lnTo>
                      <a:pt x="356" y="12"/>
                    </a:lnTo>
                    <a:lnTo>
                      <a:pt x="368" y="8"/>
                    </a:lnTo>
                    <a:lnTo>
                      <a:pt x="384" y="4"/>
                    </a:lnTo>
                    <a:lnTo>
                      <a:pt x="397" y="2"/>
                    </a:lnTo>
                    <a:lnTo>
                      <a:pt x="412" y="0"/>
                    </a:lnTo>
                    <a:lnTo>
                      <a:pt x="427" y="0"/>
                    </a:lnTo>
                    <a:lnTo>
                      <a:pt x="443" y="0"/>
                    </a:lnTo>
                    <a:lnTo>
                      <a:pt x="458" y="2"/>
                    </a:lnTo>
                    <a:lnTo>
                      <a:pt x="474" y="4"/>
                    </a:lnTo>
                    <a:lnTo>
                      <a:pt x="489" y="8"/>
                    </a:lnTo>
                    <a:lnTo>
                      <a:pt x="505" y="12"/>
                    </a:lnTo>
                    <a:lnTo>
                      <a:pt x="520" y="16"/>
                    </a:lnTo>
                    <a:lnTo>
                      <a:pt x="534" y="22"/>
                    </a:lnTo>
                    <a:lnTo>
                      <a:pt x="548" y="30"/>
                    </a:lnTo>
                    <a:lnTo>
                      <a:pt x="561" y="38"/>
                    </a:lnTo>
                    <a:lnTo>
                      <a:pt x="573" y="45"/>
                    </a:lnTo>
                    <a:lnTo>
                      <a:pt x="585" y="53"/>
                    </a:lnTo>
                    <a:lnTo>
                      <a:pt x="595" y="63"/>
                    </a:lnTo>
                    <a:lnTo>
                      <a:pt x="604" y="72"/>
                    </a:lnTo>
                    <a:lnTo>
                      <a:pt x="612" y="82"/>
                    </a:lnTo>
                    <a:lnTo>
                      <a:pt x="621" y="93"/>
                    </a:lnTo>
                    <a:lnTo>
                      <a:pt x="626" y="103"/>
                    </a:lnTo>
                    <a:lnTo>
                      <a:pt x="632" y="115"/>
                    </a:lnTo>
                    <a:lnTo>
                      <a:pt x="635" y="127"/>
                    </a:lnTo>
                    <a:lnTo>
                      <a:pt x="637" y="137"/>
                    </a:lnTo>
                    <a:lnTo>
                      <a:pt x="637" y="148"/>
                    </a:lnTo>
                    <a:lnTo>
                      <a:pt x="637" y="158"/>
                    </a:lnTo>
                    <a:lnTo>
                      <a:pt x="633" y="170"/>
                    </a:lnTo>
                    <a:lnTo>
                      <a:pt x="630" y="180"/>
                    </a:lnTo>
                    <a:lnTo>
                      <a:pt x="625" y="190"/>
                    </a:lnTo>
                    <a:lnTo>
                      <a:pt x="619" y="198"/>
                    </a:lnTo>
                    <a:lnTo>
                      <a:pt x="618" y="198"/>
                    </a:lnTo>
                  </a:path>
                </a:pathLst>
              </a:custGeom>
              <a:solidFill>
                <a:srgbClr val="B6B6B6"/>
              </a:solidFill>
              <a:ln w="9525" cap="rnd">
                <a:noFill/>
                <a:round/>
                <a:headEnd/>
                <a:tailEnd/>
              </a:ln>
            </p:spPr>
            <p:txBody>
              <a:bodyPr/>
              <a:lstStyle/>
              <a:p>
                <a:pPr defTabSz="457200"/>
                <a:endParaRPr lang="en-US" dirty="0">
                  <a:solidFill>
                    <a:prstClr val="black"/>
                  </a:solidFill>
                </a:endParaRPr>
              </a:p>
            </p:txBody>
          </p:sp>
          <p:sp>
            <p:nvSpPr>
              <p:cNvPr id="83977" name="Freeform 16"/>
              <p:cNvSpPr>
                <a:spLocks/>
              </p:cNvSpPr>
              <p:nvPr/>
            </p:nvSpPr>
            <p:spPr bwMode="auto">
              <a:xfrm>
                <a:off x="1123" y="2553"/>
                <a:ext cx="959" cy="781"/>
              </a:xfrm>
              <a:custGeom>
                <a:avLst/>
                <a:gdLst>
                  <a:gd name="T0" fmla="*/ 657 w 959"/>
                  <a:gd name="T1" fmla="*/ 210 h 781"/>
                  <a:gd name="T2" fmla="*/ 696 w 959"/>
                  <a:gd name="T3" fmla="*/ 235 h 781"/>
                  <a:gd name="T4" fmla="*/ 724 w 959"/>
                  <a:gd name="T5" fmla="*/ 274 h 781"/>
                  <a:gd name="T6" fmla="*/ 740 w 959"/>
                  <a:gd name="T7" fmla="*/ 292 h 781"/>
                  <a:gd name="T8" fmla="*/ 783 w 959"/>
                  <a:gd name="T9" fmla="*/ 294 h 781"/>
                  <a:gd name="T10" fmla="*/ 828 w 959"/>
                  <a:gd name="T11" fmla="*/ 309 h 781"/>
                  <a:gd name="T12" fmla="*/ 865 w 959"/>
                  <a:gd name="T13" fmla="*/ 339 h 781"/>
                  <a:gd name="T14" fmla="*/ 889 w 959"/>
                  <a:gd name="T15" fmla="*/ 380 h 781"/>
                  <a:gd name="T16" fmla="*/ 896 w 959"/>
                  <a:gd name="T17" fmla="*/ 425 h 781"/>
                  <a:gd name="T18" fmla="*/ 905 w 959"/>
                  <a:gd name="T19" fmla="*/ 456 h 781"/>
                  <a:gd name="T20" fmla="*/ 940 w 959"/>
                  <a:gd name="T21" fmla="*/ 494 h 781"/>
                  <a:gd name="T22" fmla="*/ 957 w 959"/>
                  <a:gd name="T23" fmla="*/ 541 h 781"/>
                  <a:gd name="T24" fmla="*/ 952 w 959"/>
                  <a:gd name="T25" fmla="*/ 588 h 781"/>
                  <a:gd name="T26" fmla="*/ 926 w 959"/>
                  <a:gd name="T27" fmla="*/ 635 h 781"/>
                  <a:gd name="T28" fmla="*/ 881 w 959"/>
                  <a:gd name="T29" fmla="*/ 674 h 781"/>
                  <a:gd name="T30" fmla="*/ 826 w 959"/>
                  <a:gd name="T31" fmla="*/ 699 h 781"/>
                  <a:gd name="T32" fmla="*/ 762 w 959"/>
                  <a:gd name="T33" fmla="*/ 709 h 781"/>
                  <a:gd name="T34" fmla="*/ 710 w 959"/>
                  <a:gd name="T35" fmla="*/ 713 h 781"/>
                  <a:gd name="T36" fmla="*/ 679 w 959"/>
                  <a:gd name="T37" fmla="*/ 750 h 781"/>
                  <a:gd name="T38" fmla="*/ 638 w 959"/>
                  <a:gd name="T39" fmla="*/ 772 h 781"/>
                  <a:gd name="T40" fmla="*/ 591 w 959"/>
                  <a:gd name="T41" fmla="*/ 780 h 781"/>
                  <a:gd name="T42" fmla="*/ 545 w 959"/>
                  <a:gd name="T43" fmla="*/ 772 h 781"/>
                  <a:gd name="T44" fmla="*/ 502 w 959"/>
                  <a:gd name="T45" fmla="*/ 748 h 781"/>
                  <a:gd name="T46" fmla="*/ 453 w 959"/>
                  <a:gd name="T47" fmla="*/ 758 h 781"/>
                  <a:gd name="T48" fmla="*/ 390 w 959"/>
                  <a:gd name="T49" fmla="*/ 758 h 781"/>
                  <a:gd name="T50" fmla="*/ 331 w 959"/>
                  <a:gd name="T51" fmla="*/ 744 h 781"/>
                  <a:gd name="T52" fmla="*/ 283 w 959"/>
                  <a:gd name="T53" fmla="*/ 717 h 781"/>
                  <a:gd name="T54" fmla="*/ 250 w 959"/>
                  <a:gd name="T55" fmla="*/ 701 h 781"/>
                  <a:gd name="T56" fmla="*/ 204 w 959"/>
                  <a:gd name="T57" fmla="*/ 709 h 781"/>
                  <a:gd name="T58" fmla="*/ 157 w 959"/>
                  <a:gd name="T59" fmla="*/ 701 h 781"/>
                  <a:gd name="T60" fmla="*/ 114 w 959"/>
                  <a:gd name="T61" fmla="*/ 678 h 781"/>
                  <a:gd name="T62" fmla="*/ 85 w 959"/>
                  <a:gd name="T63" fmla="*/ 643 h 781"/>
                  <a:gd name="T64" fmla="*/ 67 w 959"/>
                  <a:gd name="T65" fmla="*/ 599 h 781"/>
                  <a:gd name="T66" fmla="*/ 67 w 959"/>
                  <a:gd name="T67" fmla="*/ 552 h 781"/>
                  <a:gd name="T68" fmla="*/ 72 w 959"/>
                  <a:gd name="T69" fmla="*/ 515 h 781"/>
                  <a:gd name="T70" fmla="*/ 33 w 959"/>
                  <a:gd name="T71" fmla="*/ 480 h 781"/>
                  <a:gd name="T72" fmla="*/ 7 w 959"/>
                  <a:gd name="T73" fmla="*/ 433 h 781"/>
                  <a:gd name="T74" fmla="*/ 2 w 959"/>
                  <a:gd name="T75" fmla="*/ 386 h 781"/>
                  <a:gd name="T76" fmla="*/ 17 w 959"/>
                  <a:gd name="T77" fmla="*/ 339 h 781"/>
                  <a:gd name="T78" fmla="*/ 52 w 959"/>
                  <a:gd name="T79" fmla="*/ 304 h 781"/>
                  <a:gd name="T80" fmla="*/ 104 w 959"/>
                  <a:gd name="T81" fmla="*/ 280 h 781"/>
                  <a:gd name="T82" fmla="*/ 124 w 959"/>
                  <a:gd name="T83" fmla="*/ 255 h 781"/>
                  <a:gd name="T84" fmla="*/ 133 w 959"/>
                  <a:gd name="T85" fmla="*/ 210 h 781"/>
                  <a:gd name="T86" fmla="*/ 157 w 959"/>
                  <a:gd name="T87" fmla="*/ 168 h 781"/>
                  <a:gd name="T88" fmla="*/ 193 w 959"/>
                  <a:gd name="T89" fmla="*/ 139 h 781"/>
                  <a:gd name="T90" fmla="*/ 238 w 959"/>
                  <a:gd name="T91" fmla="*/ 123 h 781"/>
                  <a:gd name="T92" fmla="*/ 283 w 959"/>
                  <a:gd name="T93" fmla="*/ 123 h 781"/>
                  <a:gd name="T94" fmla="*/ 283 w 959"/>
                  <a:gd name="T95" fmla="*/ 84 h 781"/>
                  <a:gd name="T96" fmla="*/ 305 w 959"/>
                  <a:gd name="T97" fmla="*/ 45 h 781"/>
                  <a:gd name="T98" fmla="*/ 345 w 959"/>
                  <a:gd name="T99" fmla="*/ 18 h 781"/>
                  <a:gd name="T100" fmla="*/ 400 w 959"/>
                  <a:gd name="T101" fmla="*/ 2 h 781"/>
                  <a:gd name="T102" fmla="*/ 462 w 959"/>
                  <a:gd name="T103" fmla="*/ 2 h 781"/>
                  <a:gd name="T104" fmla="*/ 524 w 959"/>
                  <a:gd name="T105" fmla="*/ 15 h 781"/>
                  <a:gd name="T106" fmla="*/ 578 w 959"/>
                  <a:gd name="T107" fmla="*/ 45 h 781"/>
                  <a:gd name="T108" fmla="*/ 617 w 959"/>
                  <a:gd name="T109" fmla="*/ 82 h 781"/>
                  <a:gd name="T110" fmla="*/ 638 w 959"/>
                  <a:gd name="T111" fmla="*/ 125 h 781"/>
                  <a:gd name="T112" fmla="*/ 638 w 959"/>
                  <a:gd name="T113" fmla="*/ 170 h 781"/>
                  <a:gd name="T114" fmla="*/ 622 w 959"/>
                  <a:gd name="T115" fmla="*/ 198 h 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9"/>
                  <a:gd name="T175" fmla="*/ 0 h 781"/>
                  <a:gd name="T176" fmla="*/ 959 w 959"/>
                  <a:gd name="T177" fmla="*/ 781 h 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9" h="781">
                    <a:moveTo>
                      <a:pt x="622" y="198"/>
                    </a:moveTo>
                    <a:lnTo>
                      <a:pt x="634" y="202"/>
                    </a:lnTo>
                    <a:lnTo>
                      <a:pt x="645" y="204"/>
                    </a:lnTo>
                    <a:lnTo>
                      <a:pt x="657" y="210"/>
                    </a:lnTo>
                    <a:lnTo>
                      <a:pt x="667" y="214"/>
                    </a:lnTo>
                    <a:lnTo>
                      <a:pt x="678" y="221"/>
                    </a:lnTo>
                    <a:lnTo>
                      <a:pt x="686" y="227"/>
                    </a:lnTo>
                    <a:lnTo>
                      <a:pt x="696" y="235"/>
                    </a:lnTo>
                    <a:lnTo>
                      <a:pt x="703" y="245"/>
                    </a:lnTo>
                    <a:lnTo>
                      <a:pt x="712" y="253"/>
                    </a:lnTo>
                    <a:lnTo>
                      <a:pt x="717" y="262"/>
                    </a:lnTo>
                    <a:lnTo>
                      <a:pt x="724" y="274"/>
                    </a:lnTo>
                    <a:lnTo>
                      <a:pt x="727" y="284"/>
                    </a:lnTo>
                    <a:lnTo>
                      <a:pt x="731" y="296"/>
                    </a:lnTo>
                    <a:lnTo>
                      <a:pt x="731" y="294"/>
                    </a:lnTo>
                    <a:lnTo>
                      <a:pt x="740" y="292"/>
                    </a:lnTo>
                    <a:lnTo>
                      <a:pt x="746" y="292"/>
                    </a:lnTo>
                    <a:lnTo>
                      <a:pt x="759" y="292"/>
                    </a:lnTo>
                    <a:lnTo>
                      <a:pt x="771" y="292"/>
                    </a:lnTo>
                    <a:lnTo>
                      <a:pt x="783" y="294"/>
                    </a:lnTo>
                    <a:lnTo>
                      <a:pt x="795" y="296"/>
                    </a:lnTo>
                    <a:lnTo>
                      <a:pt x="807" y="300"/>
                    </a:lnTo>
                    <a:lnTo>
                      <a:pt x="817" y="304"/>
                    </a:lnTo>
                    <a:lnTo>
                      <a:pt x="828" y="309"/>
                    </a:lnTo>
                    <a:lnTo>
                      <a:pt x="838" y="315"/>
                    </a:lnTo>
                    <a:lnTo>
                      <a:pt x="848" y="323"/>
                    </a:lnTo>
                    <a:lnTo>
                      <a:pt x="857" y="331"/>
                    </a:lnTo>
                    <a:lnTo>
                      <a:pt x="865" y="339"/>
                    </a:lnTo>
                    <a:lnTo>
                      <a:pt x="872" y="349"/>
                    </a:lnTo>
                    <a:lnTo>
                      <a:pt x="879" y="358"/>
                    </a:lnTo>
                    <a:lnTo>
                      <a:pt x="884" y="368"/>
                    </a:lnTo>
                    <a:lnTo>
                      <a:pt x="889" y="380"/>
                    </a:lnTo>
                    <a:lnTo>
                      <a:pt x="893" y="390"/>
                    </a:lnTo>
                    <a:lnTo>
                      <a:pt x="895" y="402"/>
                    </a:lnTo>
                    <a:lnTo>
                      <a:pt x="896" y="413"/>
                    </a:lnTo>
                    <a:lnTo>
                      <a:pt x="896" y="425"/>
                    </a:lnTo>
                    <a:lnTo>
                      <a:pt x="896" y="437"/>
                    </a:lnTo>
                    <a:lnTo>
                      <a:pt x="895" y="449"/>
                    </a:lnTo>
                    <a:lnTo>
                      <a:pt x="895" y="451"/>
                    </a:lnTo>
                    <a:lnTo>
                      <a:pt x="905" y="456"/>
                    </a:lnTo>
                    <a:lnTo>
                      <a:pt x="915" y="466"/>
                    </a:lnTo>
                    <a:lnTo>
                      <a:pt x="924" y="474"/>
                    </a:lnTo>
                    <a:lnTo>
                      <a:pt x="933" y="484"/>
                    </a:lnTo>
                    <a:lnTo>
                      <a:pt x="940" y="494"/>
                    </a:lnTo>
                    <a:lnTo>
                      <a:pt x="946" y="505"/>
                    </a:lnTo>
                    <a:lnTo>
                      <a:pt x="952" y="517"/>
                    </a:lnTo>
                    <a:lnTo>
                      <a:pt x="955" y="529"/>
                    </a:lnTo>
                    <a:lnTo>
                      <a:pt x="957" y="541"/>
                    </a:lnTo>
                    <a:lnTo>
                      <a:pt x="958" y="552"/>
                    </a:lnTo>
                    <a:lnTo>
                      <a:pt x="957" y="564"/>
                    </a:lnTo>
                    <a:lnTo>
                      <a:pt x="955" y="576"/>
                    </a:lnTo>
                    <a:lnTo>
                      <a:pt x="952" y="588"/>
                    </a:lnTo>
                    <a:lnTo>
                      <a:pt x="946" y="601"/>
                    </a:lnTo>
                    <a:lnTo>
                      <a:pt x="941" y="613"/>
                    </a:lnTo>
                    <a:lnTo>
                      <a:pt x="934" y="625"/>
                    </a:lnTo>
                    <a:lnTo>
                      <a:pt x="926" y="635"/>
                    </a:lnTo>
                    <a:lnTo>
                      <a:pt x="915" y="647"/>
                    </a:lnTo>
                    <a:lnTo>
                      <a:pt x="905" y="656"/>
                    </a:lnTo>
                    <a:lnTo>
                      <a:pt x="895" y="664"/>
                    </a:lnTo>
                    <a:lnTo>
                      <a:pt x="881" y="674"/>
                    </a:lnTo>
                    <a:lnTo>
                      <a:pt x="869" y="682"/>
                    </a:lnTo>
                    <a:lnTo>
                      <a:pt x="855" y="688"/>
                    </a:lnTo>
                    <a:lnTo>
                      <a:pt x="840" y="694"/>
                    </a:lnTo>
                    <a:lnTo>
                      <a:pt x="826" y="699"/>
                    </a:lnTo>
                    <a:lnTo>
                      <a:pt x="810" y="703"/>
                    </a:lnTo>
                    <a:lnTo>
                      <a:pt x="795" y="705"/>
                    </a:lnTo>
                    <a:lnTo>
                      <a:pt x="779" y="707"/>
                    </a:lnTo>
                    <a:lnTo>
                      <a:pt x="762" y="709"/>
                    </a:lnTo>
                    <a:lnTo>
                      <a:pt x="746" y="709"/>
                    </a:lnTo>
                    <a:lnTo>
                      <a:pt x="731" y="707"/>
                    </a:lnTo>
                    <a:lnTo>
                      <a:pt x="715" y="705"/>
                    </a:lnTo>
                    <a:lnTo>
                      <a:pt x="710" y="713"/>
                    </a:lnTo>
                    <a:lnTo>
                      <a:pt x="705" y="723"/>
                    </a:lnTo>
                    <a:lnTo>
                      <a:pt x="696" y="733"/>
                    </a:lnTo>
                    <a:lnTo>
                      <a:pt x="690" y="742"/>
                    </a:lnTo>
                    <a:lnTo>
                      <a:pt x="679" y="750"/>
                    </a:lnTo>
                    <a:lnTo>
                      <a:pt x="671" y="756"/>
                    </a:lnTo>
                    <a:lnTo>
                      <a:pt x="660" y="762"/>
                    </a:lnTo>
                    <a:lnTo>
                      <a:pt x="650" y="768"/>
                    </a:lnTo>
                    <a:lnTo>
                      <a:pt x="638" y="772"/>
                    </a:lnTo>
                    <a:lnTo>
                      <a:pt x="627" y="776"/>
                    </a:lnTo>
                    <a:lnTo>
                      <a:pt x="615" y="778"/>
                    </a:lnTo>
                    <a:lnTo>
                      <a:pt x="603" y="780"/>
                    </a:lnTo>
                    <a:lnTo>
                      <a:pt x="591" y="780"/>
                    </a:lnTo>
                    <a:lnTo>
                      <a:pt x="579" y="780"/>
                    </a:lnTo>
                    <a:lnTo>
                      <a:pt x="567" y="778"/>
                    </a:lnTo>
                    <a:lnTo>
                      <a:pt x="555" y="776"/>
                    </a:lnTo>
                    <a:lnTo>
                      <a:pt x="545" y="772"/>
                    </a:lnTo>
                    <a:lnTo>
                      <a:pt x="533" y="768"/>
                    </a:lnTo>
                    <a:lnTo>
                      <a:pt x="522" y="762"/>
                    </a:lnTo>
                    <a:lnTo>
                      <a:pt x="512" y="756"/>
                    </a:lnTo>
                    <a:lnTo>
                      <a:pt x="502" y="748"/>
                    </a:lnTo>
                    <a:lnTo>
                      <a:pt x="498" y="748"/>
                    </a:lnTo>
                    <a:lnTo>
                      <a:pt x="484" y="752"/>
                    </a:lnTo>
                    <a:lnTo>
                      <a:pt x="469" y="756"/>
                    </a:lnTo>
                    <a:lnTo>
                      <a:pt x="453" y="758"/>
                    </a:lnTo>
                    <a:lnTo>
                      <a:pt x="438" y="760"/>
                    </a:lnTo>
                    <a:lnTo>
                      <a:pt x="422" y="760"/>
                    </a:lnTo>
                    <a:lnTo>
                      <a:pt x="407" y="760"/>
                    </a:lnTo>
                    <a:lnTo>
                      <a:pt x="390" y="758"/>
                    </a:lnTo>
                    <a:lnTo>
                      <a:pt x="374" y="756"/>
                    </a:lnTo>
                    <a:lnTo>
                      <a:pt x="360" y="752"/>
                    </a:lnTo>
                    <a:lnTo>
                      <a:pt x="345" y="748"/>
                    </a:lnTo>
                    <a:lnTo>
                      <a:pt x="331" y="744"/>
                    </a:lnTo>
                    <a:lnTo>
                      <a:pt x="317" y="739"/>
                    </a:lnTo>
                    <a:lnTo>
                      <a:pt x="305" y="731"/>
                    </a:lnTo>
                    <a:lnTo>
                      <a:pt x="293" y="725"/>
                    </a:lnTo>
                    <a:lnTo>
                      <a:pt x="283" y="717"/>
                    </a:lnTo>
                    <a:lnTo>
                      <a:pt x="272" y="707"/>
                    </a:lnTo>
                    <a:lnTo>
                      <a:pt x="267" y="701"/>
                    </a:lnTo>
                    <a:lnTo>
                      <a:pt x="264" y="695"/>
                    </a:lnTo>
                    <a:lnTo>
                      <a:pt x="250" y="701"/>
                    </a:lnTo>
                    <a:lnTo>
                      <a:pt x="240" y="705"/>
                    </a:lnTo>
                    <a:lnTo>
                      <a:pt x="228" y="707"/>
                    </a:lnTo>
                    <a:lnTo>
                      <a:pt x="216" y="709"/>
                    </a:lnTo>
                    <a:lnTo>
                      <a:pt x="204" y="709"/>
                    </a:lnTo>
                    <a:lnTo>
                      <a:pt x="191" y="709"/>
                    </a:lnTo>
                    <a:lnTo>
                      <a:pt x="179" y="707"/>
                    </a:lnTo>
                    <a:lnTo>
                      <a:pt x="167" y="705"/>
                    </a:lnTo>
                    <a:lnTo>
                      <a:pt x="157" y="701"/>
                    </a:lnTo>
                    <a:lnTo>
                      <a:pt x="145" y="697"/>
                    </a:lnTo>
                    <a:lnTo>
                      <a:pt x="135" y="692"/>
                    </a:lnTo>
                    <a:lnTo>
                      <a:pt x="124" y="686"/>
                    </a:lnTo>
                    <a:lnTo>
                      <a:pt x="114" y="678"/>
                    </a:lnTo>
                    <a:lnTo>
                      <a:pt x="105" y="670"/>
                    </a:lnTo>
                    <a:lnTo>
                      <a:pt x="98" y="662"/>
                    </a:lnTo>
                    <a:lnTo>
                      <a:pt x="90" y="652"/>
                    </a:lnTo>
                    <a:lnTo>
                      <a:pt x="85" y="643"/>
                    </a:lnTo>
                    <a:lnTo>
                      <a:pt x="78" y="633"/>
                    </a:lnTo>
                    <a:lnTo>
                      <a:pt x="74" y="621"/>
                    </a:lnTo>
                    <a:lnTo>
                      <a:pt x="71" y="611"/>
                    </a:lnTo>
                    <a:lnTo>
                      <a:pt x="67" y="599"/>
                    </a:lnTo>
                    <a:lnTo>
                      <a:pt x="66" y="588"/>
                    </a:lnTo>
                    <a:lnTo>
                      <a:pt x="66" y="576"/>
                    </a:lnTo>
                    <a:lnTo>
                      <a:pt x="66" y="564"/>
                    </a:lnTo>
                    <a:lnTo>
                      <a:pt x="67" y="552"/>
                    </a:lnTo>
                    <a:lnTo>
                      <a:pt x="71" y="541"/>
                    </a:lnTo>
                    <a:lnTo>
                      <a:pt x="74" y="531"/>
                    </a:lnTo>
                    <a:lnTo>
                      <a:pt x="78" y="519"/>
                    </a:lnTo>
                    <a:lnTo>
                      <a:pt x="72" y="515"/>
                    </a:lnTo>
                    <a:lnTo>
                      <a:pt x="62" y="509"/>
                    </a:lnTo>
                    <a:lnTo>
                      <a:pt x="50" y="501"/>
                    </a:lnTo>
                    <a:lnTo>
                      <a:pt x="41" y="490"/>
                    </a:lnTo>
                    <a:lnTo>
                      <a:pt x="33" y="480"/>
                    </a:lnTo>
                    <a:lnTo>
                      <a:pt x="24" y="468"/>
                    </a:lnTo>
                    <a:lnTo>
                      <a:pt x="17" y="458"/>
                    </a:lnTo>
                    <a:lnTo>
                      <a:pt x="11" y="447"/>
                    </a:lnTo>
                    <a:lnTo>
                      <a:pt x="7" y="433"/>
                    </a:lnTo>
                    <a:lnTo>
                      <a:pt x="4" y="421"/>
                    </a:lnTo>
                    <a:lnTo>
                      <a:pt x="2" y="409"/>
                    </a:lnTo>
                    <a:lnTo>
                      <a:pt x="0" y="398"/>
                    </a:lnTo>
                    <a:lnTo>
                      <a:pt x="2" y="386"/>
                    </a:lnTo>
                    <a:lnTo>
                      <a:pt x="4" y="374"/>
                    </a:lnTo>
                    <a:lnTo>
                      <a:pt x="7" y="362"/>
                    </a:lnTo>
                    <a:lnTo>
                      <a:pt x="12" y="351"/>
                    </a:lnTo>
                    <a:lnTo>
                      <a:pt x="17" y="339"/>
                    </a:lnTo>
                    <a:lnTo>
                      <a:pt x="26" y="329"/>
                    </a:lnTo>
                    <a:lnTo>
                      <a:pt x="35" y="319"/>
                    </a:lnTo>
                    <a:lnTo>
                      <a:pt x="41" y="311"/>
                    </a:lnTo>
                    <a:lnTo>
                      <a:pt x="52" y="304"/>
                    </a:lnTo>
                    <a:lnTo>
                      <a:pt x="64" y="296"/>
                    </a:lnTo>
                    <a:lnTo>
                      <a:pt x="76" y="290"/>
                    </a:lnTo>
                    <a:lnTo>
                      <a:pt x="90" y="284"/>
                    </a:lnTo>
                    <a:lnTo>
                      <a:pt x="104" y="280"/>
                    </a:lnTo>
                    <a:lnTo>
                      <a:pt x="119" y="276"/>
                    </a:lnTo>
                    <a:lnTo>
                      <a:pt x="126" y="276"/>
                    </a:lnTo>
                    <a:lnTo>
                      <a:pt x="126" y="266"/>
                    </a:lnTo>
                    <a:lnTo>
                      <a:pt x="124" y="255"/>
                    </a:lnTo>
                    <a:lnTo>
                      <a:pt x="126" y="243"/>
                    </a:lnTo>
                    <a:lnTo>
                      <a:pt x="126" y="231"/>
                    </a:lnTo>
                    <a:lnTo>
                      <a:pt x="129" y="219"/>
                    </a:lnTo>
                    <a:lnTo>
                      <a:pt x="133" y="210"/>
                    </a:lnTo>
                    <a:lnTo>
                      <a:pt x="138" y="198"/>
                    </a:lnTo>
                    <a:lnTo>
                      <a:pt x="143" y="188"/>
                    </a:lnTo>
                    <a:lnTo>
                      <a:pt x="150" y="178"/>
                    </a:lnTo>
                    <a:lnTo>
                      <a:pt x="157" y="168"/>
                    </a:lnTo>
                    <a:lnTo>
                      <a:pt x="166" y="161"/>
                    </a:lnTo>
                    <a:lnTo>
                      <a:pt x="174" y="153"/>
                    </a:lnTo>
                    <a:lnTo>
                      <a:pt x="183" y="145"/>
                    </a:lnTo>
                    <a:lnTo>
                      <a:pt x="193" y="139"/>
                    </a:lnTo>
                    <a:lnTo>
                      <a:pt x="204" y="133"/>
                    </a:lnTo>
                    <a:lnTo>
                      <a:pt x="216" y="129"/>
                    </a:lnTo>
                    <a:lnTo>
                      <a:pt x="228" y="125"/>
                    </a:lnTo>
                    <a:lnTo>
                      <a:pt x="238" y="123"/>
                    </a:lnTo>
                    <a:lnTo>
                      <a:pt x="250" y="121"/>
                    </a:lnTo>
                    <a:lnTo>
                      <a:pt x="262" y="121"/>
                    </a:lnTo>
                    <a:lnTo>
                      <a:pt x="274" y="121"/>
                    </a:lnTo>
                    <a:lnTo>
                      <a:pt x="283" y="123"/>
                    </a:lnTo>
                    <a:lnTo>
                      <a:pt x="281" y="117"/>
                    </a:lnTo>
                    <a:lnTo>
                      <a:pt x="279" y="106"/>
                    </a:lnTo>
                    <a:lnTo>
                      <a:pt x="281" y="94"/>
                    </a:lnTo>
                    <a:lnTo>
                      <a:pt x="283" y="84"/>
                    </a:lnTo>
                    <a:lnTo>
                      <a:pt x="286" y="74"/>
                    </a:lnTo>
                    <a:lnTo>
                      <a:pt x="291" y="65"/>
                    </a:lnTo>
                    <a:lnTo>
                      <a:pt x="297" y="55"/>
                    </a:lnTo>
                    <a:lnTo>
                      <a:pt x="305" y="45"/>
                    </a:lnTo>
                    <a:lnTo>
                      <a:pt x="314" y="37"/>
                    </a:lnTo>
                    <a:lnTo>
                      <a:pt x="322" y="29"/>
                    </a:lnTo>
                    <a:lnTo>
                      <a:pt x="334" y="23"/>
                    </a:lnTo>
                    <a:lnTo>
                      <a:pt x="345" y="18"/>
                    </a:lnTo>
                    <a:lnTo>
                      <a:pt x="359" y="12"/>
                    </a:lnTo>
                    <a:lnTo>
                      <a:pt x="371" y="8"/>
                    </a:lnTo>
                    <a:lnTo>
                      <a:pt x="386" y="4"/>
                    </a:lnTo>
                    <a:lnTo>
                      <a:pt x="400" y="2"/>
                    </a:lnTo>
                    <a:lnTo>
                      <a:pt x="416" y="0"/>
                    </a:lnTo>
                    <a:lnTo>
                      <a:pt x="431" y="0"/>
                    </a:lnTo>
                    <a:lnTo>
                      <a:pt x="447" y="0"/>
                    </a:lnTo>
                    <a:lnTo>
                      <a:pt x="462" y="2"/>
                    </a:lnTo>
                    <a:lnTo>
                      <a:pt x="478" y="4"/>
                    </a:lnTo>
                    <a:lnTo>
                      <a:pt x="493" y="6"/>
                    </a:lnTo>
                    <a:lnTo>
                      <a:pt x="509" y="12"/>
                    </a:lnTo>
                    <a:lnTo>
                      <a:pt x="524" y="15"/>
                    </a:lnTo>
                    <a:lnTo>
                      <a:pt x="538" y="21"/>
                    </a:lnTo>
                    <a:lnTo>
                      <a:pt x="552" y="29"/>
                    </a:lnTo>
                    <a:lnTo>
                      <a:pt x="566" y="35"/>
                    </a:lnTo>
                    <a:lnTo>
                      <a:pt x="578" y="45"/>
                    </a:lnTo>
                    <a:lnTo>
                      <a:pt x="590" y="53"/>
                    </a:lnTo>
                    <a:lnTo>
                      <a:pt x="600" y="63"/>
                    </a:lnTo>
                    <a:lnTo>
                      <a:pt x="609" y="72"/>
                    </a:lnTo>
                    <a:lnTo>
                      <a:pt x="617" y="82"/>
                    </a:lnTo>
                    <a:lnTo>
                      <a:pt x="624" y="94"/>
                    </a:lnTo>
                    <a:lnTo>
                      <a:pt x="631" y="104"/>
                    </a:lnTo>
                    <a:lnTo>
                      <a:pt x="636" y="115"/>
                    </a:lnTo>
                    <a:lnTo>
                      <a:pt x="638" y="125"/>
                    </a:lnTo>
                    <a:lnTo>
                      <a:pt x="641" y="137"/>
                    </a:lnTo>
                    <a:lnTo>
                      <a:pt x="641" y="149"/>
                    </a:lnTo>
                    <a:lnTo>
                      <a:pt x="640" y="159"/>
                    </a:lnTo>
                    <a:lnTo>
                      <a:pt x="638" y="170"/>
                    </a:lnTo>
                    <a:lnTo>
                      <a:pt x="634" y="180"/>
                    </a:lnTo>
                    <a:lnTo>
                      <a:pt x="629" y="190"/>
                    </a:lnTo>
                    <a:lnTo>
                      <a:pt x="624" y="200"/>
                    </a:lnTo>
                    <a:lnTo>
                      <a:pt x="622" y="198"/>
                    </a:lnTo>
                  </a:path>
                </a:pathLst>
              </a:custGeom>
              <a:solidFill>
                <a:srgbClr val="FFFFFF"/>
              </a:solid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78" name="Freeform 17"/>
              <p:cNvSpPr>
                <a:spLocks/>
              </p:cNvSpPr>
              <p:nvPr/>
            </p:nvSpPr>
            <p:spPr bwMode="auto">
              <a:xfrm>
                <a:off x="1520" y="2733"/>
                <a:ext cx="238" cy="76"/>
              </a:xfrm>
              <a:custGeom>
                <a:avLst/>
                <a:gdLst>
                  <a:gd name="T0" fmla="*/ 227 w 238"/>
                  <a:gd name="T1" fmla="*/ 20 h 76"/>
                  <a:gd name="T2" fmla="*/ 218 w 238"/>
                  <a:gd name="T3" fmla="*/ 28 h 76"/>
                  <a:gd name="T4" fmla="*/ 210 w 238"/>
                  <a:gd name="T5" fmla="*/ 37 h 76"/>
                  <a:gd name="T6" fmla="*/ 201 w 238"/>
                  <a:gd name="T7" fmla="*/ 45 h 76"/>
                  <a:gd name="T8" fmla="*/ 191 w 238"/>
                  <a:gd name="T9" fmla="*/ 51 h 76"/>
                  <a:gd name="T10" fmla="*/ 179 w 238"/>
                  <a:gd name="T11" fmla="*/ 57 h 76"/>
                  <a:gd name="T12" fmla="*/ 167 w 238"/>
                  <a:gd name="T13" fmla="*/ 63 h 76"/>
                  <a:gd name="T14" fmla="*/ 153 w 238"/>
                  <a:gd name="T15" fmla="*/ 67 h 76"/>
                  <a:gd name="T16" fmla="*/ 139 w 238"/>
                  <a:gd name="T17" fmla="*/ 71 h 76"/>
                  <a:gd name="T18" fmla="*/ 124 w 238"/>
                  <a:gd name="T19" fmla="*/ 73 h 76"/>
                  <a:gd name="T20" fmla="*/ 108 w 238"/>
                  <a:gd name="T21" fmla="*/ 75 h 76"/>
                  <a:gd name="T22" fmla="*/ 94 w 238"/>
                  <a:gd name="T23" fmla="*/ 75 h 76"/>
                  <a:gd name="T24" fmla="*/ 77 w 238"/>
                  <a:gd name="T25" fmla="*/ 75 h 76"/>
                  <a:gd name="T26" fmla="*/ 62 w 238"/>
                  <a:gd name="T27" fmla="*/ 73 h 76"/>
                  <a:gd name="T28" fmla="*/ 48 w 238"/>
                  <a:gd name="T29" fmla="*/ 71 h 76"/>
                  <a:gd name="T30" fmla="*/ 36 w 238"/>
                  <a:gd name="T31" fmla="*/ 67 h 76"/>
                  <a:gd name="T32" fmla="*/ 27 w 238"/>
                  <a:gd name="T33" fmla="*/ 65 h 76"/>
                  <a:gd name="T34" fmla="*/ 19 w 238"/>
                  <a:gd name="T35" fmla="*/ 61 h 76"/>
                  <a:gd name="T36" fmla="*/ 8 w 238"/>
                  <a:gd name="T37" fmla="*/ 55 h 76"/>
                  <a:gd name="T38" fmla="*/ 0 w 238"/>
                  <a:gd name="T39" fmla="*/ 49 h 76"/>
                  <a:gd name="T40" fmla="*/ 15 w 238"/>
                  <a:gd name="T41" fmla="*/ 55 h 76"/>
                  <a:gd name="T42" fmla="*/ 24 w 238"/>
                  <a:gd name="T43" fmla="*/ 57 h 76"/>
                  <a:gd name="T44" fmla="*/ 32 w 238"/>
                  <a:gd name="T45" fmla="*/ 59 h 76"/>
                  <a:gd name="T46" fmla="*/ 48 w 238"/>
                  <a:gd name="T47" fmla="*/ 63 h 76"/>
                  <a:gd name="T48" fmla="*/ 63 w 238"/>
                  <a:gd name="T49" fmla="*/ 65 h 76"/>
                  <a:gd name="T50" fmla="*/ 79 w 238"/>
                  <a:gd name="T51" fmla="*/ 67 h 76"/>
                  <a:gd name="T52" fmla="*/ 94 w 238"/>
                  <a:gd name="T53" fmla="*/ 67 h 76"/>
                  <a:gd name="T54" fmla="*/ 110 w 238"/>
                  <a:gd name="T55" fmla="*/ 67 h 76"/>
                  <a:gd name="T56" fmla="*/ 125 w 238"/>
                  <a:gd name="T57" fmla="*/ 65 h 76"/>
                  <a:gd name="T58" fmla="*/ 139 w 238"/>
                  <a:gd name="T59" fmla="*/ 63 h 76"/>
                  <a:gd name="T60" fmla="*/ 153 w 238"/>
                  <a:gd name="T61" fmla="*/ 59 h 76"/>
                  <a:gd name="T62" fmla="*/ 167 w 238"/>
                  <a:gd name="T63" fmla="*/ 55 h 76"/>
                  <a:gd name="T64" fmla="*/ 179 w 238"/>
                  <a:gd name="T65" fmla="*/ 49 h 76"/>
                  <a:gd name="T66" fmla="*/ 191 w 238"/>
                  <a:gd name="T67" fmla="*/ 43 h 76"/>
                  <a:gd name="T68" fmla="*/ 201 w 238"/>
                  <a:gd name="T69" fmla="*/ 37 h 76"/>
                  <a:gd name="T70" fmla="*/ 212 w 238"/>
                  <a:gd name="T71" fmla="*/ 28 h 76"/>
                  <a:gd name="T72" fmla="*/ 222 w 238"/>
                  <a:gd name="T73" fmla="*/ 20 h 76"/>
                  <a:gd name="T74" fmla="*/ 229 w 238"/>
                  <a:gd name="T75" fmla="*/ 12 h 76"/>
                  <a:gd name="T76" fmla="*/ 232 w 238"/>
                  <a:gd name="T77" fmla="*/ 6 h 76"/>
                  <a:gd name="T78" fmla="*/ 237 w 238"/>
                  <a:gd name="T79" fmla="*/ 0 h 76"/>
                  <a:gd name="T80" fmla="*/ 232 w 238"/>
                  <a:gd name="T81" fmla="*/ 10 h 76"/>
                  <a:gd name="T82" fmla="*/ 227 w 238"/>
                  <a:gd name="T83" fmla="*/ 20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8"/>
                  <a:gd name="T127" fmla="*/ 0 h 76"/>
                  <a:gd name="T128" fmla="*/ 238 w 238"/>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8" h="76">
                    <a:moveTo>
                      <a:pt x="227" y="20"/>
                    </a:moveTo>
                    <a:lnTo>
                      <a:pt x="218" y="28"/>
                    </a:lnTo>
                    <a:lnTo>
                      <a:pt x="210" y="37"/>
                    </a:lnTo>
                    <a:lnTo>
                      <a:pt x="201" y="45"/>
                    </a:lnTo>
                    <a:lnTo>
                      <a:pt x="191" y="51"/>
                    </a:lnTo>
                    <a:lnTo>
                      <a:pt x="179" y="57"/>
                    </a:lnTo>
                    <a:lnTo>
                      <a:pt x="167" y="63"/>
                    </a:lnTo>
                    <a:lnTo>
                      <a:pt x="153" y="67"/>
                    </a:lnTo>
                    <a:lnTo>
                      <a:pt x="139" y="71"/>
                    </a:lnTo>
                    <a:lnTo>
                      <a:pt x="124" y="73"/>
                    </a:lnTo>
                    <a:lnTo>
                      <a:pt x="108" y="75"/>
                    </a:lnTo>
                    <a:lnTo>
                      <a:pt x="94" y="75"/>
                    </a:lnTo>
                    <a:lnTo>
                      <a:pt x="77" y="75"/>
                    </a:lnTo>
                    <a:lnTo>
                      <a:pt x="62" y="73"/>
                    </a:lnTo>
                    <a:lnTo>
                      <a:pt x="48" y="71"/>
                    </a:lnTo>
                    <a:lnTo>
                      <a:pt x="36" y="67"/>
                    </a:lnTo>
                    <a:lnTo>
                      <a:pt x="27" y="65"/>
                    </a:lnTo>
                    <a:lnTo>
                      <a:pt x="19" y="61"/>
                    </a:lnTo>
                    <a:lnTo>
                      <a:pt x="8" y="55"/>
                    </a:lnTo>
                    <a:lnTo>
                      <a:pt x="0" y="49"/>
                    </a:lnTo>
                    <a:lnTo>
                      <a:pt x="15" y="55"/>
                    </a:lnTo>
                    <a:lnTo>
                      <a:pt x="24" y="57"/>
                    </a:lnTo>
                    <a:lnTo>
                      <a:pt x="32" y="59"/>
                    </a:lnTo>
                    <a:lnTo>
                      <a:pt x="48" y="63"/>
                    </a:lnTo>
                    <a:lnTo>
                      <a:pt x="63" y="65"/>
                    </a:lnTo>
                    <a:lnTo>
                      <a:pt x="79" y="67"/>
                    </a:lnTo>
                    <a:lnTo>
                      <a:pt x="94" y="67"/>
                    </a:lnTo>
                    <a:lnTo>
                      <a:pt x="110" y="67"/>
                    </a:lnTo>
                    <a:lnTo>
                      <a:pt x="125" y="65"/>
                    </a:lnTo>
                    <a:lnTo>
                      <a:pt x="139" y="63"/>
                    </a:lnTo>
                    <a:lnTo>
                      <a:pt x="153" y="59"/>
                    </a:lnTo>
                    <a:lnTo>
                      <a:pt x="167" y="55"/>
                    </a:lnTo>
                    <a:lnTo>
                      <a:pt x="179" y="49"/>
                    </a:lnTo>
                    <a:lnTo>
                      <a:pt x="191" y="43"/>
                    </a:lnTo>
                    <a:lnTo>
                      <a:pt x="201" y="37"/>
                    </a:lnTo>
                    <a:lnTo>
                      <a:pt x="212" y="28"/>
                    </a:lnTo>
                    <a:lnTo>
                      <a:pt x="222" y="20"/>
                    </a:lnTo>
                    <a:lnTo>
                      <a:pt x="229" y="12"/>
                    </a:lnTo>
                    <a:lnTo>
                      <a:pt x="232" y="6"/>
                    </a:lnTo>
                    <a:lnTo>
                      <a:pt x="237" y="0"/>
                    </a:lnTo>
                    <a:lnTo>
                      <a:pt x="232" y="10"/>
                    </a:lnTo>
                    <a:lnTo>
                      <a:pt x="227" y="20"/>
                    </a:lnTo>
                  </a:path>
                </a:pathLst>
              </a:custGeom>
              <a:solidFill>
                <a:srgbClr val="000000"/>
              </a:solid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79" name="Freeform 18"/>
              <p:cNvSpPr>
                <a:spLocks/>
              </p:cNvSpPr>
              <p:nvPr/>
            </p:nvSpPr>
            <p:spPr bwMode="auto">
              <a:xfrm>
                <a:off x="1702" y="3158"/>
                <a:ext cx="239" cy="78"/>
              </a:xfrm>
              <a:custGeom>
                <a:avLst/>
                <a:gdLst>
                  <a:gd name="T0" fmla="*/ 226 w 239"/>
                  <a:gd name="T1" fmla="*/ 57 h 78"/>
                  <a:gd name="T2" fmla="*/ 219 w 239"/>
                  <a:gd name="T3" fmla="*/ 47 h 78"/>
                  <a:gd name="T4" fmla="*/ 211 w 239"/>
                  <a:gd name="T5" fmla="*/ 40 h 78"/>
                  <a:gd name="T6" fmla="*/ 200 w 239"/>
                  <a:gd name="T7" fmla="*/ 32 h 78"/>
                  <a:gd name="T8" fmla="*/ 190 w 239"/>
                  <a:gd name="T9" fmla="*/ 24 h 78"/>
                  <a:gd name="T10" fmla="*/ 178 w 239"/>
                  <a:gd name="T11" fmla="*/ 18 h 78"/>
                  <a:gd name="T12" fmla="*/ 166 w 239"/>
                  <a:gd name="T13" fmla="*/ 14 h 78"/>
                  <a:gd name="T14" fmla="*/ 152 w 239"/>
                  <a:gd name="T15" fmla="*/ 8 h 78"/>
                  <a:gd name="T16" fmla="*/ 138 w 239"/>
                  <a:gd name="T17" fmla="*/ 6 h 78"/>
                  <a:gd name="T18" fmla="*/ 124 w 239"/>
                  <a:gd name="T19" fmla="*/ 2 h 78"/>
                  <a:gd name="T20" fmla="*/ 109 w 239"/>
                  <a:gd name="T21" fmla="*/ 2 h 78"/>
                  <a:gd name="T22" fmla="*/ 93 w 239"/>
                  <a:gd name="T23" fmla="*/ 0 h 78"/>
                  <a:gd name="T24" fmla="*/ 78 w 239"/>
                  <a:gd name="T25" fmla="*/ 2 h 78"/>
                  <a:gd name="T26" fmla="*/ 62 w 239"/>
                  <a:gd name="T27" fmla="*/ 2 h 78"/>
                  <a:gd name="T28" fmla="*/ 48 w 239"/>
                  <a:gd name="T29" fmla="*/ 6 h 78"/>
                  <a:gd name="T30" fmla="*/ 36 w 239"/>
                  <a:gd name="T31" fmla="*/ 8 h 78"/>
                  <a:gd name="T32" fmla="*/ 26 w 239"/>
                  <a:gd name="T33" fmla="*/ 12 h 78"/>
                  <a:gd name="T34" fmla="*/ 17 w 239"/>
                  <a:gd name="T35" fmla="*/ 16 h 78"/>
                  <a:gd name="T36" fmla="*/ 9 w 239"/>
                  <a:gd name="T37" fmla="*/ 20 h 78"/>
                  <a:gd name="T38" fmla="*/ 0 w 239"/>
                  <a:gd name="T39" fmla="*/ 26 h 78"/>
                  <a:gd name="T40" fmla="*/ 16 w 239"/>
                  <a:gd name="T41" fmla="*/ 20 h 78"/>
                  <a:gd name="T42" fmla="*/ 24 w 239"/>
                  <a:gd name="T43" fmla="*/ 18 h 78"/>
                  <a:gd name="T44" fmla="*/ 31 w 239"/>
                  <a:gd name="T45" fmla="*/ 16 h 78"/>
                  <a:gd name="T46" fmla="*/ 47 w 239"/>
                  <a:gd name="T47" fmla="*/ 14 h 78"/>
                  <a:gd name="T48" fmla="*/ 62 w 239"/>
                  <a:gd name="T49" fmla="*/ 10 h 78"/>
                  <a:gd name="T50" fmla="*/ 80 w 239"/>
                  <a:gd name="T51" fmla="*/ 10 h 78"/>
                  <a:gd name="T52" fmla="*/ 95 w 239"/>
                  <a:gd name="T53" fmla="*/ 8 h 78"/>
                  <a:gd name="T54" fmla="*/ 111 w 239"/>
                  <a:gd name="T55" fmla="*/ 10 h 78"/>
                  <a:gd name="T56" fmla="*/ 124 w 239"/>
                  <a:gd name="T57" fmla="*/ 10 h 78"/>
                  <a:gd name="T58" fmla="*/ 140 w 239"/>
                  <a:gd name="T59" fmla="*/ 14 h 78"/>
                  <a:gd name="T60" fmla="*/ 154 w 239"/>
                  <a:gd name="T61" fmla="*/ 16 h 78"/>
                  <a:gd name="T62" fmla="*/ 167 w 239"/>
                  <a:gd name="T63" fmla="*/ 22 h 78"/>
                  <a:gd name="T64" fmla="*/ 180 w 239"/>
                  <a:gd name="T65" fmla="*/ 26 h 78"/>
                  <a:gd name="T66" fmla="*/ 192 w 239"/>
                  <a:gd name="T67" fmla="*/ 32 h 78"/>
                  <a:gd name="T68" fmla="*/ 202 w 239"/>
                  <a:gd name="T69" fmla="*/ 40 h 78"/>
                  <a:gd name="T70" fmla="*/ 212 w 239"/>
                  <a:gd name="T71" fmla="*/ 47 h 78"/>
                  <a:gd name="T72" fmla="*/ 221 w 239"/>
                  <a:gd name="T73" fmla="*/ 55 h 78"/>
                  <a:gd name="T74" fmla="*/ 229 w 239"/>
                  <a:gd name="T75" fmla="*/ 63 h 78"/>
                  <a:gd name="T76" fmla="*/ 233 w 239"/>
                  <a:gd name="T77" fmla="*/ 69 h 78"/>
                  <a:gd name="T78" fmla="*/ 238 w 239"/>
                  <a:gd name="T79" fmla="*/ 77 h 78"/>
                  <a:gd name="T80" fmla="*/ 233 w 239"/>
                  <a:gd name="T81" fmla="*/ 67 h 78"/>
                  <a:gd name="T82" fmla="*/ 226 w 239"/>
                  <a:gd name="T83" fmla="*/ 57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78"/>
                  <a:gd name="T128" fmla="*/ 239 w 23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78">
                    <a:moveTo>
                      <a:pt x="226" y="57"/>
                    </a:moveTo>
                    <a:lnTo>
                      <a:pt x="219" y="47"/>
                    </a:lnTo>
                    <a:lnTo>
                      <a:pt x="211" y="40"/>
                    </a:lnTo>
                    <a:lnTo>
                      <a:pt x="200" y="32"/>
                    </a:lnTo>
                    <a:lnTo>
                      <a:pt x="190" y="24"/>
                    </a:lnTo>
                    <a:lnTo>
                      <a:pt x="178" y="18"/>
                    </a:lnTo>
                    <a:lnTo>
                      <a:pt x="166" y="14"/>
                    </a:lnTo>
                    <a:lnTo>
                      <a:pt x="152" y="8"/>
                    </a:lnTo>
                    <a:lnTo>
                      <a:pt x="138" y="6"/>
                    </a:lnTo>
                    <a:lnTo>
                      <a:pt x="124" y="2"/>
                    </a:lnTo>
                    <a:lnTo>
                      <a:pt x="109" y="2"/>
                    </a:lnTo>
                    <a:lnTo>
                      <a:pt x="93" y="0"/>
                    </a:lnTo>
                    <a:lnTo>
                      <a:pt x="78" y="2"/>
                    </a:lnTo>
                    <a:lnTo>
                      <a:pt x="62" y="2"/>
                    </a:lnTo>
                    <a:lnTo>
                      <a:pt x="48" y="6"/>
                    </a:lnTo>
                    <a:lnTo>
                      <a:pt x="36" y="8"/>
                    </a:lnTo>
                    <a:lnTo>
                      <a:pt x="26" y="12"/>
                    </a:lnTo>
                    <a:lnTo>
                      <a:pt x="17" y="16"/>
                    </a:lnTo>
                    <a:lnTo>
                      <a:pt x="9" y="20"/>
                    </a:lnTo>
                    <a:lnTo>
                      <a:pt x="0" y="26"/>
                    </a:lnTo>
                    <a:lnTo>
                      <a:pt x="16" y="20"/>
                    </a:lnTo>
                    <a:lnTo>
                      <a:pt x="24" y="18"/>
                    </a:lnTo>
                    <a:lnTo>
                      <a:pt x="31" y="16"/>
                    </a:lnTo>
                    <a:lnTo>
                      <a:pt x="47" y="14"/>
                    </a:lnTo>
                    <a:lnTo>
                      <a:pt x="62" y="10"/>
                    </a:lnTo>
                    <a:lnTo>
                      <a:pt x="80" y="10"/>
                    </a:lnTo>
                    <a:lnTo>
                      <a:pt x="95" y="8"/>
                    </a:lnTo>
                    <a:lnTo>
                      <a:pt x="111" y="10"/>
                    </a:lnTo>
                    <a:lnTo>
                      <a:pt x="124" y="10"/>
                    </a:lnTo>
                    <a:lnTo>
                      <a:pt x="140" y="14"/>
                    </a:lnTo>
                    <a:lnTo>
                      <a:pt x="154" y="16"/>
                    </a:lnTo>
                    <a:lnTo>
                      <a:pt x="167" y="22"/>
                    </a:lnTo>
                    <a:lnTo>
                      <a:pt x="180" y="26"/>
                    </a:lnTo>
                    <a:lnTo>
                      <a:pt x="192" y="32"/>
                    </a:lnTo>
                    <a:lnTo>
                      <a:pt x="202" y="40"/>
                    </a:lnTo>
                    <a:lnTo>
                      <a:pt x="212" y="47"/>
                    </a:lnTo>
                    <a:lnTo>
                      <a:pt x="221" y="55"/>
                    </a:lnTo>
                    <a:lnTo>
                      <a:pt x="229" y="63"/>
                    </a:lnTo>
                    <a:lnTo>
                      <a:pt x="233" y="69"/>
                    </a:lnTo>
                    <a:lnTo>
                      <a:pt x="238" y="77"/>
                    </a:lnTo>
                    <a:lnTo>
                      <a:pt x="233" y="67"/>
                    </a:lnTo>
                    <a:lnTo>
                      <a:pt x="226" y="57"/>
                    </a:lnTo>
                  </a:path>
                </a:pathLst>
              </a:custGeom>
              <a:solidFill>
                <a:srgbClr val="000000"/>
              </a:solidFill>
              <a:ln w="12700" cap="rnd" cmpd="sng">
                <a:solidFill>
                  <a:srgbClr val="000000"/>
                </a:solidFill>
                <a:prstDash val="solid"/>
                <a:round/>
                <a:headEnd/>
                <a:tailEnd/>
              </a:ln>
            </p:spPr>
            <p:txBody>
              <a:bodyPr/>
              <a:lstStyle/>
              <a:p>
                <a:pPr defTabSz="457200"/>
                <a:endParaRPr lang="en-US" dirty="0">
                  <a:solidFill>
                    <a:prstClr val="black"/>
                  </a:solidFill>
                </a:endParaRPr>
              </a:p>
            </p:txBody>
          </p:sp>
          <p:sp>
            <p:nvSpPr>
              <p:cNvPr id="83980" name="Freeform 19"/>
              <p:cNvSpPr>
                <a:spLocks/>
              </p:cNvSpPr>
              <p:nvPr/>
            </p:nvSpPr>
            <p:spPr bwMode="auto">
              <a:xfrm>
                <a:off x="1227" y="2884"/>
                <a:ext cx="238" cy="77"/>
              </a:xfrm>
              <a:custGeom>
                <a:avLst/>
                <a:gdLst>
                  <a:gd name="T0" fmla="*/ 227 w 238"/>
                  <a:gd name="T1" fmla="*/ 57 h 77"/>
                  <a:gd name="T2" fmla="*/ 218 w 238"/>
                  <a:gd name="T3" fmla="*/ 47 h 77"/>
                  <a:gd name="T4" fmla="*/ 210 w 238"/>
                  <a:gd name="T5" fmla="*/ 39 h 77"/>
                  <a:gd name="T6" fmla="*/ 201 w 238"/>
                  <a:gd name="T7" fmla="*/ 31 h 77"/>
                  <a:gd name="T8" fmla="*/ 189 w 238"/>
                  <a:gd name="T9" fmla="*/ 26 h 77"/>
                  <a:gd name="T10" fmla="*/ 179 w 238"/>
                  <a:gd name="T11" fmla="*/ 18 h 77"/>
                  <a:gd name="T12" fmla="*/ 165 w 238"/>
                  <a:gd name="T13" fmla="*/ 14 h 77"/>
                  <a:gd name="T14" fmla="*/ 153 w 238"/>
                  <a:gd name="T15" fmla="*/ 10 h 77"/>
                  <a:gd name="T16" fmla="*/ 139 w 238"/>
                  <a:gd name="T17" fmla="*/ 6 h 77"/>
                  <a:gd name="T18" fmla="*/ 124 w 238"/>
                  <a:gd name="T19" fmla="*/ 4 h 77"/>
                  <a:gd name="T20" fmla="*/ 108 w 238"/>
                  <a:gd name="T21" fmla="*/ 2 h 77"/>
                  <a:gd name="T22" fmla="*/ 93 w 238"/>
                  <a:gd name="T23" fmla="*/ 0 h 77"/>
                  <a:gd name="T24" fmla="*/ 77 w 238"/>
                  <a:gd name="T25" fmla="*/ 2 h 77"/>
                  <a:gd name="T26" fmla="*/ 62 w 238"/>
                  <a:gd name="T27" fmla="*/ 2 h 77"/>
                  <a:gd name="T28" fmla="*/ 48 w 238"/>
                  <a:gd name="T29" fmla="*/ 6 h 77"/>
                  <a:gd name="T30" fmla="*/ 36 w 238"/>
                  <a:gd name="T31" fmla="*/ 8 h 77"/>
                  <a:gd name="T32" fmla="*/ 27 w 238"/>
                  <a:gd name="T33" fmla="*/ 12 h 77"/>
                  <a:gd name="T34" fmla="*/ 17 w 238"/>
                  <a:gd name="T35" fmla="*/ 16 h 77"/>
                  <a:gd name="T36" fmla="*/ 8 w 238"/>
                  <a:gd name="T37" fmla="*/ 20 h 77"/>
                  <a:gd name="T38" fmla="*/ 0 w 238"/>
                  <a:gd name="T39" fmla="*/ 26 h 77"/>
                  <a:gd name="T40" fmla="*/ 15 w 238"/>
                  <a:gd name="T41" fmla="*/ 20 h 77"/>
                  <a:gd name="T42" fmla="*/ 24 w 238"/>
                  <a:gd name="T43" fmla="*/ 18 h 77"/>
                  <a:gd name="T44" fmla="*/ 32 w 238"/>
                  <a:gd name="T45" fmla="*/ 16 h 77"/>
                  <a:gd name="T46" fmla="*/ 48 w 238"/>
                  <a:gd name="T47" fmla="*/ 14 h 77"/>
                  <a:gd name="T48" fmla="*/ 63 w 238"/>
                  <a:gd name="T49" fmla="*/ 10 h 77"/>
                  <a:gd name="T50" fmla="*/ 79 w 238"/>
                  <a:gd name="T51" fmla="*/ 10 h 77"/>
                  <a:gd name="T52" fmla="*/ 94 w 238"/>
                  <a:gd name="T53" fmla="*/ 10 h 77"/>
                  <a:gd name="T54" fmla="*/ 110 w 238"/>
                  <a:gd name="T55" fmla="*/ 10 h 77"/>
                  <a:gd name="T56" fmla="*/ 125 w 238"/>
                  <a:gd name="T57" fmla="*/ 12 h 77"/>
                  <a:gd name="T58" fmla="*/ 139 w 238"/>
                  <a:gd name="T59" fmla="*/ 14 h 77"/>
                  <a:gd name="T60" fmla="*/ 153 w 238"/>
                  <a:gd name="T61" fmla="*/ 18 h 77"/>
                  <a:gd name="T62" fmla="*/ 167 w 238"/>
                  <a:gd name="T63" fmla="*/ 22 h 77"/>
                  <a:gd name="T64" fmla="*/ 179 w 238"/>
                  <a:gd name="T65" fmla="*/ 26 h 77"/>
                  <a:gd name="T66" fmla="*/ 191 w 238"/>
                  <a:gd name="T67" fmla="*/ 33 h 77"/>
                  <a:gd name="T68" fmla="*/ 201 w 238"/>
                  <a:gd name="T69" fmla="*/ 39 h 77"/>
                  <a:gd name="T70" fmla="*/ 212 w 238"/>
                  <a:gd name="T71" fmla="*/ 47 h 77"/>
                  <a:gd name="T72" fmla="*/ 220 w 238"/>
                  <a:gd name="T73" fmla="*/ 55 h 77"/>
                  <a:gd name="T74" fmla="*/ 229 w 238"/>
                  <a:gd name="T75" fmla="*/ 63 h 77"/>
                  <a:gd name="T76" fmla="*/ 232 w 238"/>
                  <a:gd name="T77" fmla="*/ 69 h 77"/>
                  <a:gd name="T78" fmla="*/ 237 w 238"/>
                  <a:gd name="T79" fmla="*/ 76 h 77"/>
                  <a:gd name="T80" fmla="*/ 232 w 238"/>
                  <a:gd name="T81" fmla="*/ 67 h 77"/>
                  <a:gd name="T82" fmla="*/ 227 w 238"/>
                  <a:gd name="T83" fmla="*/ 57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8"/>
                  <a:gd name="T127" fmla="*/ 0 h 77"/>
                  <a:gd name="T128" fmla="*/ 238 w 238"/>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8" h="77">
                    <a:moveTo>
                      <a:pt x="227" y="57"/>
                    </a:moveTo>
                    <a:lnTo>
                      <a:pt x="218" y="47"/>
                    </a:lnTo>
                    <a:lnTo>
                      <a:pt x="210" y="39"/>
                    </a:lnTo>
                    <a:lnTo>
                      <a:pt x="201" y="31"/>
                    </a:lnTo>
                    <a:lnTo>
                      <a:pt x="189" y="26"/>
                    </a:lnTo>
                    <a:lnTo>
                      <a:pt x="179" y="18"/>
                    </a:lnTo>
                    <a:lnTo>
                      <a:pt x="165" y="14"/>
                    </a:lnTo>
                    <a:lnTo>
                      <a:pt x="153" y="10"/>
                    </a:lnTo>
                    <a:lnTo>
                      <a:pt x="139" y="6"/>
                    </a:lnTo>
                    <a:lnTo>
                      <a:pt x="124" y="4"/>
                    </a:lnTo>
                    <a:lnTo>
                      <a:pt x="108" y="2"/>
                    </a:lnTo>
                    <a:lnTo>
                      <a:pt x="93" y="0"/>
                    </a:lnTo>
                    <a:lnTo>
                      <a:pt x="77" y="2"/>
                    </a:lnTo>
                    <a:lnTo>
                      <a:pt x="62" y="2"/>
                    </a:lnTo>
                    <a:lnTo>
                      <a:pt x="48" y="6"/>
                    </a:lnTo>
                    <a:lnTo>
                      <a:pt x="36" y="8"/>
                    </a:lnTo>
                    <a:lnTo>
                      <a:pt x="27" y="12"/>
                    </a:lnTo>
                    <a:lnTo>
                      <a:pt x="17" y="16"/>
                    </a:lnTo>
                    <a:lnTo>
                      <a:pt x="8" y="20"/>
                    </a:lnTo>
                    <a:lnTo>
                      <a:pt x="0" y="26"/>
                    </a:lnTo>
                    <a:lnTo>
                      <a:pt x="15" y="20"/>
                    </a:lnTo>
                    <a:lnTo>
                      <a:pt x="24" y="18"/>
                    </a:lnTo>
                    <a:lnTo>
                      <a:pt x="32" y="16"/>
                    </a:lnTo>
                    <a:lnTo>
                      <a:pt x="48" y="14"/>
                    </a:lnTo>
                    <a:lnTo>
                      <a:pt x="63" y="10"/>
                    </a:lnTo>
                    <a:lnTo>
                      <a:pt x="79" y="10"/>
                    </a:lnTo>
                    <a:lnTo>
                      <a:pt x="94" y="10"/>
                    </a:lnTo>
                    <a:lnTo>
                      <a:pt x="110" y="10"/>
                    </a:lnTo>
                    <a:lnTo>
                      <a:pt x="125" y="12"/>
                    </a:lnTo>
                    <a:lnTo>
                      <a:pt x="139" y="14"/>
                    </a:lnTo>
                    <a:lnTo>
                      <a:pt x="153" y="18"/>
                    </a:lnTo>
                    <a:lnTo>
                      <a:pt x="167" y="22"/>
                    </a:lnTo>
                    <a:lnTo>
                      <a:pt x="179" y="26"/>
                    </a:lnTo>
                    <a:lnTo>
                      <a:pt x="191" y="33"/>
                    </a:lnTo>
                    <a:lnTo>
                      <a:pt x="201" y="39"/>
                    </a:lnTo>
                    <a:lnTo>
                      <a:pt x="212" y="47"/>
                    </a:lnTo>
                    <a:lnTo>
                      <a:pt x="220" y="55"/>
                    </a:lnTo>
                    <a:lnTo>
                      <a:pt x="229" y="63"/>
                    </a:lnTo>
                    <a:lnTo>
                      <a:pt x="232" y="69"/>
                    </a:lnTo>
                    <a:lnTo>
                      <a:pt x="237" y="76"/>
                    </a:lnTo>
                    <a:lnTo>
                      <a:pt x="232" y="67"/>
                    </a:lnTo>
                    <a:lnTo>
                      <a:pt x="227" y="57"/>
                    </a:lnTo>
                  </a:path>
                </a:pathLst>
              </a:custGeom>
              <a:solidFill>
                <a:srgbClr val="000000"/>
              </a:solidFill>
              <a:ln w="12700" cap="rnd" cmpd="sng">
                <a:solidFill>
                  <a:srgbClr val="000000"/>
                </a:solidFill>
                <a:prstDash val="solid"/>
                <a:round/>
                <a:headEnd/>
                <a:tailEnd/>
              </a:ln>
            </p:spPr>
            <p:txBody>
              <a:bodyPr/>
              <a:lstStyle/>
              <a:p>
                <a:pPr defTabSz="457200"/>
                <a:endParaRPr lang="en-US" dirty="0">
                  <a:solidFill>
                    <a:prstClr val="black"/>
                  </a:solidFill>
                </a:endParaRPr>
              </a:p>
            </p:txBody>
          </p:sp>
        </p:grpSp>
      </p:grpSp>
      <p:pic>
        <p:nvPicPr>
          <p:cNvPr id="17410" name="Picture 2" descr="E:\Icons Logos\Blue Strobe 0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8153275" y="600552"/>
            <a:ext cx="666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4959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Emergency Alarms</a:t>
            </a:r>
          </a:p>
        </p:txBody>
      </p:sp>
      <p:sp>
        <p:nvSpPr>
          <p:cNvPr id="3" name="Content Placeholder 2"/>
          <p:cNvSpPr>
            <a:spLocks noGrp="1"/>
          </p:cNvSpPr>
          <p:nvPr>
            <p:ph idx="1"/>
          </p:nvPr>
        </p:nvSpPr>
        <p:spPr/>
        <p:txBody>
          <a:bodyPr/>
          <a:lstStyle/>
          <a:p>
            <a:r>
              <a:rPr lang="en-US" dirty="0"/>
              <a:t>Evacuation Alarm – All Buildings</a:t>
            </a:r>
          </a:p>
          <a:p>
            <a:endParaRPr lang="en-US" dirty="0"/>
          </a:p>
          <a:p>
            <a:endParaRPr lang="en-US" dirty="0"/>
          </a:p>
          <a:p>
            <a:endParaRPr lang="en-US" dirty="0"/>
          </a:p>
          <a:p>
            <a:r>
              <a:rPr lang="en-US" dirty="0"/>
              <a:t>ZEN (Building 201) Only</a:t>
            </a:r>
          </a:p>
          <a:p>
            <a:pPr lvl="1"/>
            <a:r>
              <a:rPr lang="en-US" dirty="0"/>
              <a:t>Evacuation Alarm on Incident floor, one floor up and one floor down</a:t>
            </a:r>
          </a:p>
          <a:p>
            <a:pPr lvl="1"/>
            <a:r>
              <a:rPr lang="en-US" dirty="0"/>
              <a:t>Alert on all other floors (no flashing lights)</a:t>
            </a:r>
          </a:p>
        </p:txBody>
      </p:sp>
      <p:grpSp>
        <p:nvGrpSpPr>
          <p:cNvPr id="4" name="Group 3"/>
          <p:cNvGrpSpPr/>
          <p:nvPr/>
        </p:nvGrpSpPr>
        <p:grpSpPr>
          <a:xfrm>
            <a:off x="2340682" y="1700261"/>
            <a:ext cx="1621973" cy="955061"/>
            <a:chOff x="5388682" y="3398834"/>
            <a:chExt cx="1621973" cy="955061"/>
          </a:xfrm>
        </p:grpSpPr>
        <p:sp>
          <p:nvSpPr>
            <p:cNvPr id="5" name="Rectangle 4"/>
            <p:cNvSpPr/>
            <p:nvPr/>
          </p:nvSpPr>
          <p:spPr>
            <a:xfrm>
              <a:off x="5388684" y="3398834"/>
              <a:ext cx="1621971" cy="9185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388682" y="3984563"/>
              <a:ext cx="1621971" cy="369332"/>
            </a:xfrm>
            <a:prstGeom prst="rect">
              <a:avLst/>
            </a:prstGeom>
            <a:noFill/>
          </p:spPr>
          <p:txBody>
            <a:bodyPr wrap="square" rtlCol="0" anchor="ctr">
              <a:spAutoFit/>
            </a:bodyPr>
            <a:lstStyle/>
            <a:p>
              <a:pPr algn="ctr"/>
              <a:r>
                <a:rPr lang="en-US" dirty="0"/>
                <a:t>Evacuation</a:t>
              </a:r>
            </a:p>
          </p:txBody>
        </p:sp>
      </p:grpSp>
      <p:pic>
        <p:nvPicPr>
          <p:cNvPr id="7" name="Evac.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07985" y="1798627"/>
            <a:ext cx="487363" cy="487363"/>
          </a:xfrm>
          <a:prstGeom prst="rect">
            <a:avLst/>
          </a:prstGeom>
          <a:noFill/>
          <a:ln>
            <a:noFill/>
          </a:ln>
        </p:spPr>
      </p:pic>
      <p:grpSp>
        <p:nvGrpSpPr>
          <p:cNvPr id="8" name="Group 7"/>
          <p:cNvGrpSpPr/>
          <p:nvPr/>
        </p:nvGrpSpPr>
        <p:grpSpPr>
          <a:xfrm>
            <a:off x="2174240" y="5129089"/>
            <a:ext cx="1930653" cy="955061"/>
            <a:chOff x="5254898" y="3398834"/>
            <a:chExt cx="1930653" cy="955061"/>
          </a:xfrm>
        </p:grpSpPr>
        <p:sp>
          <p:nvSpPr>
            <p:cNvPr id="9" name="Rectangle 8"/>
            <p:cNvSpPr/>
            <p:nvPr/>
          </p:nvSpPr>
          <p:spPr>
            <a:xfrm>
              <a:off x="5388684" y="3398834"/>
              <a:ext cx="1621971" cy="9185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254898" y="3984563"/>
              <a:ext cx="1930653" cy="369332"/>
            </a:xfrm>
            <a:prstGeom prst="rect">
              <a:avLst/>
            </a:prstGeom>
            <a:noFill/>
          </p:spPr>
          <p:txBody>
            <a:bodyPr wrap="square" rtlCol="0" anchor="ctr">
              <a:spAutoFit/>
            </a:bodyPr>
            <a:lstStyle/>
            <a:p>
              <a:pPr algn="ctr"/>
              <a:r>
                <a:rPr lang="en-US" dirty="0"/>
                <a:t>Alert ZEN Only</a:t>
              </a:r>
            </a:p>
          </p:txBody>
        </p:sp>
      </p:grpSp>
      <p:pic>
        <p:nvPicPr>
          <p:cNvPr id="11" name="Aler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875329" y="5227455"/>
            <a:ext cx="487363" cy="487363"/>
          </a:xfrm>
          <a:prstGeom prst="rect">
            <a:avLst/>
          </a:prstGeom>
        </p:spPr>
      </p:pic>
      <p:sp>
        <p:nvSpPr>
          <p:cNvPr id="12" name="AutoShape 4"/>
          <p:cNvSpPr>
            <a:spLocks noChangeArrowheads="1"/>
          </p:cNvSpPr>
          <p:nvPr/>
        </p:nvSpPr>
        <p:spPr bwMode="auto">
          <a:xfrm>
            <a:off x="5402942" y="1518156"/>
            <a:ext cx="3403600" cy="1905000"/>
          </a:xfrm>
          <a:prstGeom prst="star16">
            <a:avLst>
              <a:gd name="adj" fmla="val 37500"/>
            </a:avLst>
          </a:prstGeom>
          <a:solidFill>
            <a:schemeClr val="accent2"/>
          </a:solidFill>
          <a:ln w="25400">
            <a:solidFill>
              <a:schemeClr val="accent2"/>
            </a:solidFill>
            <a:miter lim="800000"/>
            <a:headEnd/>
            <a:tailEnd/>
          </a:ln>
          <a:effectLst>
            <a:outerShdw dist="107763" dir="2700000" algn="ctr" rotWithShape="0">
              <a:schemeClr val="tx1"/>
            </a:outerShdw>
          </a:effectLst>
        </p:spPr>
        <p:txBody>
          <a:bodyPr wrap="none" anchor="ctr"/>
          <a:lstStyle/>
          <a:p>
            <a:pPr algn="ctr" defTabSz="457200" eaLnBrk="0" hangingPunct="0">
              <a:defRPr/>
            </a:pPr>
            <a:r>
              <a:rPr lang="en-US" sz="2000" b="1" dirty="0">
                <a:solidFill>
                  <a:prstClr val="white"/>
                </a:solidFill>
                <a:latin typeface="Calibri" pitchFamily="34" charset="0"/>
                <a:cs typeface="Calibri" pitchFamily="34" charset="0"/>
              </a:rPr>
              <a:t>Intermittent Tone</a:t>
            </a:r>
          </a:p>
          <a:p>
            <a:pPr algn="ctr" defTabSz="457200" eaLnBrk="0" hangingPunct="0">
              <a:defRPr/>
            </a:pPr>
            <a:r>
              <a:rPr lang="en-US" sz="2000" b="1" dirty="0">
                <a:solidFill>
                  <a:prstClr val="white"/>
                </a:solidFill>
                <a:latin typeface="Calibri" pitchFamily="34" charset="0"/>
                <a:cs typeface="Calibri" pitchFamily="34" charset="0"/>
              </a:rPr>
              <a:t>White Flashing Light</a:t>
            </a:r>
          </a:p>
          <a:p>
            <a:pPr algn="ctr" defTabSz="457200" eaLnBrk="0" hangingPunct="0">
              <a:defRPr/>
            </a:pPr>
            <a:r>
              <a:rPr lang="en-US" sz="2000" b="1" dirty="0">
                <a:solidFill>
                  <a:prstClr val="white"/>
                </a:solidFill>
                <a:latin typeface="Calibri" pitchFamily="34" charset="0"/>
                <a:cs typeface="Calibri" pitchFamily="34" charset="0"/>
              </a:rPr>
              <a:t>Voice Enunciation</a:t>
            </a:r>
          </a:p>
        </p:txBody>
      </p:sp>
    </p:spTree>
    <p:extLst>
      <p:ext uri="{BB962C8B-B14F-4D97-AF65-F5344CB8AC3E}">
        <p14:creationId xmlns:p14="http://schemas.microsoft.com/office/powerpoint/2010/main" val="4155207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166"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2400" b="1" dirty="0">
                <a:solidFill>
                  <a:srgbClr val="FF0000"/>
                </a:solidFill>
                <a:latin typeface="Helvetica" panose="020B0604020202020204" pitchFamily="34" charset="0"/>
                <a:cs typeface="Helvetica" panose="020B0604020202020204" pitchFamily="34" charset="0"/>
              </a:rPr>
              <a:t>  </a:t>
            </a:r>
            <a:r>
              <a:rPr lang="en-US" sz="2400" b="1" dirty="0">
                <a:latin typeface="Helvetica" panose="020B0604020202020204" pitchFamily="34" charset="0"/>
                <a:cs typeface="Helvetica" panose="020B0604020202020204" pitchFamily="34" charset="0"/>
              </a:rPr>
              <a:t>Fire Emergency Procedures</a:t>
            </a:r>
          </a:p>
        </p:txBody>
      </p:sp>
      <p:sp>
        <p:nvSpPr>
          <p:cNvPr id="13316" name="Rectangle 3"/>
          <p:cNvSpPr>
            <a:spLocks noGrp="1" noChangeArrowheads="1"/>
          </p:cNvSpPr>
          <p:nvPr>
            <p:ph idx="1"/>
          </p:nvPr>
        </p:nvSpPr>
        <p:spPr/>
        <p:txBody>
          <a:bodyPr>
            <a:normAutofit/>
          </a:bodyPr>
          <a:lstStyle/>
          <a:p>
            <a:pPr marL="0" indent="0" eaLnBrk="1" hangingPunct="1">
              <a:lnSpc>
                <a:spcPct val="90000"/>
              </a:lnSpc>
              <a:buNone/>
            </a:pPr>
            <a:r>
              <a:rPr lang="en-US" sz="2000" b="1" dirty="0">
                <a:latin typeface="Helvetica" panose="020B0604020202020204" pitchFamily="34" charset="0"/>
                <a:cs typeface="Helvetica" panose="020B0604020202020204" pitchFamily="34" charset="0"/>
              </a:rPr>
              <a:t>Fire/Smoke</a:t>
            </a:r>
          </a:p>
          <a:p>
            <a:pPr marL="400050">
              <a:lnSpc>
                <a:spcPct val="90000"/>
              </a:lnSpc>
              <a:buFont typeface="Arial" panose="020B0604020202020204" pitchFamily="34" charset="0"/>
              <a:buChar char="•"/>
            </a:pPr>
            <a:r>
              <a:rPr lang="en-US" sz="2000" dirty="0">
                <a:latin typeface="Helvetica" panose="020B0604020202020204" pitchFamily="34" charset="0"/>
                <a:cs typeface="Helvetica" panose="020B0604020202020204" pitchFamily="34" charset="0"/>
              </a:rPr>
              <a:t>If you see fire/smoke (and building is not in alarm</a:t>
            </a:r>
            <a:r>
              <a:rPr lang="en-US" sz="2400" dirty="0">
                <a:latin typeface="Helvetica" panose="020B0604020202020204" pitchFamily="34" charset="0"/>
                <a:cs typeface="Helvetica" panose="020B0604020202020204" pitchFamily="34" charset="0"/>
              </a:rPr>
              <a:t>) </a:t>
            </a:r>
          </a:p>
          <a:p>
            <a:pPr marL="57150" indent="0">
              <a:lnSpc>
                <a:spcPct val="90000"/>
              </a:lnSpc>
              <a:buNone/>
            </a:pPr>
            <a:r>
              <a:rPr lang="en-US" sz="2000" dirty="0">
                <a:latin typeface="Helvetica" panose="020B0604020202020204" pitchFamily="34" charset="0"/>
                <a:cs typeface="Helvetica" panose="020B0604020202020204" pitchFamily="34" charset="0"/>
              </a:rPr>
              <a:t>     -  Leave the fire area, assist others that are in danger area </a:t>
            </a:r>
          </a:p>
          <a:p>
            <a:pPr marL="57150" indent="0">
              <a:lnSpc>
                <a:spcPct val="90000"/>
              </a:lnSpc>
              <a:buNone/>
            </a:pPr>
            <a:r>
              <a:rPr lang="en-US" sz="2000" dirty="0">
                <a:latin typeface="Helvetica" panose="020B0604020202020204" pitchFamily="34" charset="0"/>
                <a:cs typeface="Helvetica" panose="020B0604020202020204" pitchFamily="34" charset="0"/>
              </a:rPr>
              <a:t>     -  Close the door to the room/area where the fire is located</a:t>
            </a:r>
          </a:p>
          <a:p>
            <a:pPr marL="57150" indent="0">
              <a:lnSpc>
                <a:spcPct val="90000"/>
              </a:lnSpc>
              <a:buNone/>
            </a:pPr>
            <a:r>
              <a:rPr lang="en-US" sz="2000" dirty="0">
                <a:latin typeface="Helvetica" panose="020B0604020202020204" pitchFamily="34" charset="0"/>
                <a:cs typeface="Helvetica" panose="020B0604020202020204" pitchFamily="34" charset="0"/>
              </a:rPr>
              <a:t>     -  Activate fire pull station, normally located at door to stairwell</a:t>
            </a:r>
          </a:p>
          <a:p>
            <a:pPr marL="57150" indent="0">
              <a:lnSpc>
                <a:spcPct val="90000"/>
              </a:lnSpc>
              <a:buNone/>
            </a:pPr>
            <a:r>
              <a:rPr lang="en-US" sz="2000" dirty="0">
                <a:latin typeface="Helvetica" panose="020B0604020202020204" pitchFamily="34" charset="0"/>
                <a:cs typeface="Helvetica" panose="020B0604020202020204" pitchFamily="34" charset="0"/>
              </a:rPr>
              <a:t>     -  Contact Security at </a:t>
            </a:r>
            <a:r>
              <a:rPr lang="en-US" sz="2000" b="1" dirty="0">
                <a:solidFill>
                  <a:srgbClr val="FF0000"/>
                </a:solidFill>
                <a:latin typeface="Helvetica" panose="020B0604020202020204" pitchFamily="34" charset="0"/>
                <a:cs typeface="Helvetica" panose="020B0604020202020204" pitchFamily="34" charset="0"/>
              </a:rPr>
              <a:t>(518) 437-8600 </a:t>
            </a:r>
            <a:r>
              <a:rPr lang="en-US" sz="2000" dirty="0">
                <a:latin typeface="Helvetica" panose="020B0604020202020204" pitchFamily="34" charset="0"/>
                <a:cs typeface="Helvetica" panose="020B0604020202020204" pitchFamily="34" charset="0"/>
              </a:rPr>
              <a:t>from a safe location </a:t>
            </a:r>
          </a:p>
          <a:p>
            <a:pPr marL="57150" indent="0">
              <a:lnSpc>
                <a:spcPct val="90000"/>
              </a:lnSpc>
              <a:buNone/>
            </a:pPr>
            <a:r>
              <a:rPr lang="en-US" sz="2000" dirty="0">
                <a:latin typeface="Helvetica" panose="020B0604020202020204" pitchFamily="34" charset="0"/>
                <a:cs typeface="Helvetica" panose="020B0604020202020204" pitchFamily="34" charset="0"/>
              </a:rPr>
              <a:t>     -  </a:t>
            </a:r>
            <a:r>
              <a:rPr lang="en-US" sz="2000" dirty="0">
                <a:solidFill>
                  <a:srgbClr val="FF0000"/>
                </a:solidFill>
                <a:latin typeface="Helvetica" panose="020B0604020202020204" pitchFamily="34" charset="0"/>
                <a:cs typeface="Helvetica" panose="020B0604020202020204" pitchFamily="34" charset="0"/>
              </a:rPr>
              <a:t>Continue exiting the building</a:t>
            </a:r>
            <a:r>
              <a:rPr lang="en-US" sz="2000" dirty="0">
                <a:latin typeface="Helvetica" panose="020B0604020202020204" pitchFamily="34" charset="0"/>
                <a:cs typeface="Helvetica" panose="020B0604020202020204" pitchFamily="34" charset="0"/>
              </a:rPr>
              <a:t>, </a:t>
            </a:r>
            <a:r>
              <a:rPr lang="en-US" sz="2000" dirty="0">
                <a:solidFill>
                  <a:srgbClr val="FF0000"/>
                </a:solidFill>
                <a:latin typeface="Helvetica" panose="020B0604020202020204" pitchFamily="34" charset="0"/>
                <a:cs typeface="Helvetica" panose="020B0604020202020204" pitchFamily="34" charset="0"/>
              </a:rPr>
              <a:t>report to your rally point</a:t>
            </a:r>
          </a:p>
          <a:p>
            <a:pPr lvl="2">
              <a:lnSpc>
                <a:spcPct val="90000"/>
              </a:lnSpc>
            </a:pPr>
            <a:endParaRPr lang="en-US" sz="2000" dirty="0">
              <a:latin typeface="Helvetica" panose="020B0604020202020204" pitchFamily="34" charset="0"/>
              <a:cs typeface="Helvetica" panose="020B0604020202020204" pitchFamily="34" charset="0"/>
            </a:endParaRPr>
          </a:p>
          <a:p>
            <a:pPr marL="400050">
              <a:lnSpc>
                <a:spcPct val="90000"/>
              </a:lnSpc>
              <a:buFont typeface="Arial" panose="020B0604020202020204" pitchFamily="34" charset="0"/>
              <a:buChar char="•"/>
            </a:pPr>
            <a:r>
              <a:rPr lang="en-US" sz="2000" dirty="0">
                <a:latin typeface="Helvetica" panose="020B0604020202020204" pitchFamily="34" charset="0"/>
                <a:cs typeface="Helvetica" panose="020B0604020202020204" pitchFamily="34" charset="0"/>
              </a:rPr>
              <a:t>If you hear the fire alarm</a:t>
            </a:r>
          </a:p>
          <a:p>
            <a:pPr marL="57150" indent="0">
              <a:lnSpc>
                <a:spcPct val="90000"/>
              </a:lnSpc>
              <a:buNone/>
            </a:pPr>
            <a:r>
              <a:rPr lang="en-US" sz="2000" dirty="0">
                <a:latin typeface="Helvetica" panose="020B0604020202020204" pitchFamily="34" charset="0"/>
                <a:cs typeface="Helvetica" panose="020B0604020202020204" pitchFamily="34" charset="0"/>
              </a:rPr>
              <a:t>     -  </a:t>
            </a:r>
            <a:r>
              <a:rPr lang="en-US" sz="2000" dirty="0">
                <a:solidFill>
                  <a:srgbClr val="FF0000"/>
                </a:solidFill>
                <a:latin typeface="Helvetica" panose="020B0604020202020204" pitchFamily="34" charset="0"/>
                <a:cs typeface="Helvetica" panose="020B0604020202020204" pitchFamily="34" charset="0"/>
              </a:rPr>
              <a:t>Evacuate via the nearest building exit</a:t>
            </a:r>
          </a:p>
          <a:p>
            <a:pPr marL="57150" indent="0">
              <a:lnSpc>
                <a:spcPct val="90000"/>
              </a:lnSpc>
              <a:buNone/>
            </a:pPr>
            <a:r>
              <a:rPr lang="en-US" sz="2000" dirty="0">
                <a:latin typeface="Helvetica" panose="020B0604020202020204" pitchFamily="34" charset="0"/>
                <a:cs typeface="Helvetica" panose="020B0604020202020204" pitchFamily="34" charset="0"/>
              </a:rPr>
              <a:t>     -  </a:t>
            </a:r>
            <a:r>
              <a:rPr lang="en-US" sz="2000" dirty="0">
                <a:solidFill>
                  <a:srgbClr val="FF0000"/>
                </a:solidFill>
                <a:latin typeface="Helvetica" panose="020B0604020202020204" pitchFamily="34" charset="0"/>
                <a:cs typeface="Helvetica" panose="020B0604020202020204" pitchFamily="34" charset="0"/>
              </a:rPr>
              <a:t>Report to your rally point</a:t>
            </a:r>
          </a:p>
          <a:p>
            <a:pPr marL="57150" indent="0">
              <a:lnSpc>
                <a:spcPct val="90000"/>
              </a:lnSpc>
              <a:buNone/>
            </a:pPr>
            <a:r>
              <a:rPr lang="en-US" sz="2000" dirty="0">
                <a:latin typeface="Helvetica" panose="020B0604020202020204" pitchFamily="34" charset="0"/>
                <a:cs typeface="Helvetica" panose="020B0604020202020204" pitchFamily="34" charset="0"/>
              </a:rPr>
              <a:t>     -  If able assist others while</a:t>
            </a:r>
          </a:p>
          <a:p>
            <a:pPr marL="57150" indent="0">
              <a:lnSpc>
                <a:spcPct val="90000"/>
              </a:lnSpc>
              <a:buNone/>
            </a:pPr>
            <a:r>
              <a:rPr lang="en-US" sz="2000" dirty="0">
                <a:latin typeface="Helvetica" panose="020B0604020202020204" pitchFamily="34" charset="0"/>
                <a:cs typeface="Helvetica" panose="020B0604020202020204" pitchFamily="34" charset="0"/>
              </a:rPr>
              <a:t>        evacuating</a:t>
            </a:r>
          </a:p>
          <a:p>
            <a:pPr marL="57150" indent="0">
              <a:lnSpc>
                <a:spcPct val="90000"/>
              </a:lnSpc>
              <a:buNone/>
            </a:pPr>
            <a:endParaRPr lang="en-US" sz="2000" dirty="0">
              <a:latin typeface="Helvetica" panose="020B0604020202020204" pitchFamily="34" charset="0"/>
              <a:cs typeface="Helvetica" panose="020B0604020202020204" pitchFamily="34" charset="0"/>
            </a:endParaRPr>
          </a:p>
          <a:p>
            <a:pPr>
              <a:lnSpc>
                <a:spcPct val="90000"/>
              </a:lnSpc>
              <a:buFont typeface="Arial" panose="020B0604020202020204" pitchFamily="34" charset="0"/>
              <a:buChar char="•"/>
            </a:pPr>
            <a:r>
              <a:rPr lang="en-US" sz="2000" dirty="0">
                <a:latin typeface="Helvetica" panose="020B0604020202020204" pitchFamily="34" charset="0"/>
                <a:cs typeface="Helvetica" panose="020B0604020202020204" pitchFamily="34" charset="0"/>
              </a:rPr>
              <a:t>Do </a:t>
            </a:r>
            <a:r>
              <a:rPr lang="en-US" sz="2000" dirty="0">
                <a:solidFill>
                  <a:srgbClr val="FF0000"/>
                </a:solidFill>
                <a:latin typeface="Helvetica" panose="020B0604020202020204" pitchFamily="34" charset="0"/>
                <a:cs typeface="Helvetica" panose="020B0604020202020204" pitchFamily="34" charset="0"/>
              </a:rPr>
              <a:t>NOT</a:t>
            </a:r>
            <a:r>
              <a:rPr lang="en-US" sz="2000" dirty="0">
                <a:latin typeface="Helvetica" panose="020B0604020202020204" pitchFamily="34" charset="0"/>
                <a:cs typeface="Helvetica" panose="020B0604020202020204" pitchFamily="34" charset="0"/>
              </a:rPr>
              <a:t> use the elevators</a:t>
            </a:r>
          </a:p>
          <a:p>
            <a:pPr eaLnBrk="1" hangingPunct="1">
              <a:lnSpc>
                <a:spcPct val="90000"/>
              </a:lnSpc>
            </a:pPr>
            <a:endParaRPr lang="en-US" sz="2000" b="1" dirty="0">
              <a:latin typeface="Helvetica" panose="020B0604020202020204" pitchFamily="34" charset="0"/>
              <a:cs typeface="Helvetica" panose="020B0604020202020204" pitchFamily="34" charset="0"/>
            </a:endParaRPr>
          </a:p>
          <a:p>
            <a:pPr marL="0" indent="0" eaLnBrk="1" hangingPunct="1">
              <a:lnSpc>
                <a:spcPct val="90000"/>
              </a:lnSpc>
              <a:buNone/>
            </a:pPr>
            <a:endParaRPr lang="en-US" sz="2000" u="sng"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48</a:t>
            </a:fld>
            <a:endParaRPr lang="en-US" sz="1400" dirty="0">
              <a:solidFill>
                <a:prstClr val="black"/>
              </a:solidFill>
            </a:endParaRPr>
          </a:p>
        </p:txBody>
      </p:sp>
      <p:pic>
        <p:nvPicPr>
          <p:cNvPr id="13363" name="Picture 51" descr="E:\Icons Logos\FireAlarm White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13683" y="3701136"/>
            <a:ext cx="3330317" cy="250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413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Rally Points are Located at Designated Light Poles in the Parking Lots           </a:t>
            </a:r>
          </a:p>
        </p:txBody>
      </p:sp>
      <p:pic>
        <p:nvPicPr>
          <p:cNvPr id="3074" name="Picture 2"/>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a:off x="-8706" y="701040"/>
            <a:ext cx="4763586" cy="580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dg377697\Pictures\rally point sign a1.JPG"/>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43797" y="1706880"/>
            <a:ext cx="4140158" cy="411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0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Access Control</a:t>
            </a:r>
          </a:p>
        </p:txBody>
      </p:sp>
      <p:sp>
        <p:nvSpPr>
          <p:cNvPr id="3" name="Content Placeholder 2"/>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All individuals must receive Safety Orientation prior to receiving an access card/badge.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will receive an email notifying you that your badge is available to be picked up. Please wait to receive this email prior to coming to the desk requesting your badge.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Badging hours are 9:00 to 12:30 Monday through Friday or by appointment.  You must have a valid US drivers license or passport to prove your identity at the time of badge issuance.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make an appointment, please email Access Control at </a:t>
            </a:r>
            <a:r>
              <a:rPr lang="en-US" dirty="0">
                <a:latin typeface="Arial" panose="020B0604020202020204" pitchFamily="34" charset="0"/>
                <a:cs typeface="Arial" panose="020B0604020202020204" pitchFamily="34" charset="0"/>
                <a:hlinkClick r:id="rId2"/>
              </a:rPr>
              <a:t>ACCESSCONTROL@sunypoly.edu</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have any additional questions or access needs please speak to your supervisor and have them email Access Control. </a:t>
            </a:r>
          </a:p>
        </p:txBody>
      </p:sp>
    </p:spTree>
    <p:extLst>
      <p:ext uri="{BB962C8B-B14F-4D97-AF65-F5344CB8AC3E}">
        <p14:creationId xmlns:p14="http://schemas.microsoft.com/office/powerpoint/2010/main" val="3805721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0" y="0"/>
            <a:ext cx="9144000" cy="6858000"/>
            <a:chOff x="271121" y="-111206"/>
            <a:chExt cx="9385739" cy="6944620"/>
          </a:xfrm>
        </p:grpSpPr>
        <p:grpSp>
          <p:nvGrpSpPr>
            <p:cNvPr id="50" name="Group 49"/>
            <p:cNvGrpSpPr/>
            <p:nvPr/>
          </p:nvGrpSpPr>
          <p:grpSpPr>
            <a:xfrm>
              <a:off x="271121" y="-111206"/>
              <a:ext cx="9385739" cy="6944620"/>
              <a:chOff x="258448" y="-111206"/>
              <a:chExt cx="9385739" cy="6944620"/>
            </a:xfrm>
          </p:grpSpPr>
          <p:pic>
            <p:nvPicPr>
              <p:cNvPr id="6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8448" y="-111206"/>
                <a:ext cx="9385739" cy="694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Rectangle 63"/>
              <p:cNvSpPr/>
              <p:nvPr/>
            </p:nvSpPr>
            <p:spPr>
              <a:xfrm>
                <a:off x="4180550" y="1702657"/>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4102470" y="1662684"/>
                <a:ext cx="327760" cy="218165"/>
              </a:xfrm>
              <a:prstGeom prst="rect">
                <a:avLst/>
              </a:prstGeom>
              <a:noFill/>
              <a:ln>
                <a:noFill/>
              </a:ln>
            </p:spPr>
            <p:txBody>
              <a:bodyPr wrap="none" rtlCol="0">
                <a:spAutoFit/>
              </a:bodyPr>
              <a:lstStyle/>
              <a:p>
                <a:r>
                  <a:rPr lang="en-US" sz="800" b="1" dirty="0">
                    <a:cs typeface="Times New Roman" panose="02020603050405020304" pitchFamily="18" charset="0"/>
                  </a:rPr>
                  <a:t>N4</a:t>
                </a:r>
              </a:p>
            </p:txBody>
          </p:sp>
          <p:sp>
            <p:nvSpPr>
              <p:cNvPr id="66" name="Rectangle 65"/>
              <p:cNvSpPr/>
              <p:nvPr/>
            </p:nvSpPr>
            <p:spPr>
              <a:xfrm>
                <a:off x="5408649" y="171611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7" name="Rectangle 66"/>
              <p:cNvSpPr/>
              <p:nvPr/>
            </p:nvSpPr>
            <p:spPr>
              <a:xfrm>
                <a:off x="5116220" y="171611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8" name="Rectangle 67"/>
              <p:cNvSpPr/>
              <p:nvPr/>
            </p:nvSpPr>
            <p:spPr>
              <a:xfrm>
                <a:off x="4805529" y="171100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9" name="TextBox 68"/>
              <p:cNvSpPr txBox="1"/>
              <p:nvPr/>
            </p:nvSpPr>
            <p:spPr>
              <a:xfrm>
                <a:off x="5034713" y="1684800"/>
                <a:ext cx="327760" cy="218165"/>
              </a:xfrm>
              <a:prstGeom prst="rect">
                <a:avLst/>
              </a:prstGeom>
              <a:noFill/>
              <a:ln>
                <a:noFill/>
              </a:ln>
            </p:spPr>
            <p:txBody>
              <a:bodyPr wrap="none" rtlCol="0">
                <a:spAutoFit/>
              </a:bodyPr>
              <a:lstStyle/>
              <a:p>
                <a:r>
                  <a:rPr lang="en-US" sz="800" b="1" dirty="0">
                    <a:cs typeface="Times New Roman" panose="02020603050405020304" pitchFamily="18" charset="0"/>
                  </a:rPr>
                  <a:t>N2</a:t>
                </a:r>
              </a:p>
            </p:txBody>
          </p:sp>
          <p:sp>
            <p:nvSpPr>
              <p:cNvPr id="70" name="TextBox 69"/>
              <p:cNvSpPr txBox="1"/>
              <p:nvPr/>
            </p:nvSpPr>
            <p:spPr>
              <a:xfrm>
                <a:off x="5323284" y="1663515"/>
                <a:ext cx="383710" cy="218165"/>
              </a:xfrm>
              <a:prstGeom prst="rect">
                <a:avLst/>
              </a:prstGeom>
              <a:noFill/>
              <a:ln>
                <a:noFill/>
              </a:ln>
            </p:spPr>
            <p:txBody>
              <a:bodyPr wrap="square" rtlCol="0">
                <a:spAutoFit/>
              </a:bodyPr>
              <a:lstStyle/>
              <a:p>
                <a:r>
                  <a:rPr lang="en-US" sz="800" b="1" dirty="0">
                    <a:cs typeface="Times New Roman" panose="02020603050405020304" pitchFamily="18" charset="0"/>
                  </a:rPr>
                  <a:t>N1</a:t>
                </a:r>
              </a:p>
            </p:txBody>
          </p:sp>
          <p:sp>
            <p:nvSpPr>
              <p:cNvPr id="71" name="TextBox 70"/>
              <p:cNvSpPr txBox="1"/>
              <p:nvPr/>
            </p:nvSpPr>
            <p:spPr>
              <a:xfrm>
                <a:off x="4729776" y="1676349"/>
                <a:ext cx="327760" cy="218165"/>
              </a:xfrm>
              <a:prstGeom prst="rect">
                <a:avLst/>
              </a:prstGeom>
              <a:noFill/>
              <a:ln>
                <a:noFill/>
              </a:ln>
            </p:spPr>
            <p:txBody>
              <a:bodyPr wrap="none" rtlCol="0">
                <a:spAutoFit/>
              </a:bodyPr>
              <a:lstStyle/>
              <a:p>
                <a:r>
                  <a:rPr lang="en-US" sz="800" b="1" dirty="0">
                    <a:cs typeface="Times New Roman" panose="02020603050405020304" pitchFamily="18" charset="0"/>
                  </a:rPr>
                  <a:t>N3</a:t>
                </a:r>
              </a:p>
            </p:txBody>
          </p:sp>
          <p:sp>
            <p:nvSpPr>
              <p:cNvPr id="72" name="Rectangle 71"/>
              <p:cNvSpPr/>
              <p:nvPr/>
            </p:nvSpPr>
            <p:spPr>
              <a:xfrm>
                <a:off x="6859218" y="4973440"/>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3" name="Rectangle 72"/>
              <p:cNvSpPr/>
              <p:nvPr/>
            </p:nvSpPr>
            <p:spPr>
              <a:xfrm>
                <a:off x="6922543" y="329499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4" name="Rectangle 73"/>
              <p:cNvSpPr/>
              <p:nvPr/>
            </p:nvSpPr>
            <p:spPr>
              <a:xfrm>
                <a:off x="7323535" y="5324198"/>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5" name="Rectangle 74"/>
              <p:cNvSpPr/>
              <p:nvPr/>
            </p:nvSpPr>
            <p:spPr>
              <a:xfrm>
                <a:off x="6855653" y="5319574"/>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6" name="Rectangle 75"/>
              <p:cNvSpPr/>
              <p:nvPr/>
            </p:nvSpPr>
            <p:spPr>
              <a:xfrm>
                <a:off x="6064078" y="4812687"/>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7" name="Rectangle 76"/>
              <p:cNvSpPr/>
              <p:nvPr/>
            </p:nvSpPr>
            <p:spPr>
              <a:xfrm>
                <a:off x="5893171" y="470543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8" name="Rectangle 77"/>
              <p:cNvSpPr/>
              <p:nvPr/>
            </p:nvSpPr>
            <p:spPr>
              <a:xfrm>
                <a:off x="5724032" y="4598183"/>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6841768" y="3261562"/>
                <a:ext cx="309700" cy="215444"/>
              </a:xfrm>
              <a:prstGeom prst="rect">
                <a:avLst/>
              </a:prstGeom>
              <a:noFill/>
            </p:spPr>
            <p:txBody>
              <a:bodyPr wrap="none" rtlCol="0">
                <a:spAutoFit/>
              </a:bodyPr>
              <a:lstStyle/>
              <a:p>
                <a:r>
                  <a:rPr lang="en-US" sz="800" dirty="0">
                    <a:cs typeface="Times New Roman" panose="02020603050405020304" pitchFamily="18" charset="0"/>
                  </a:rPr>
                  <a:t>A3</a:t>
                </a:r>
              </a:p>
            </p:txBody>
          </p:sp>
          <p:sp>
            <p:nvSpPr>
              <p:cNvPr id="80" name="TextBox 79"/>
              <p:cNvSpPr txBox="1"/>
              <p:nvPr/>
            </p:nvSpPr>
            <p:spPr>
              <a:xfrm>
                <a:off x="6775554" y="5287275"/>
                <a:ext cx="375914" cy="218165"/>
              </a:xfrm>
              <a:prstGeom prst="rect">
                <a:avLst/>
              </a:prstGeom>
              <a:noFill/>
            </p:spPr>
            <p:txBody>
              <a:bodyPr wrap="square" rtlCol="0">
                <a:spAutoFit/>
              </a:bodyPr>
              <a:lstStyle/>
              <a:p>
                <a:r>
                  <a:rPr lang="en-US" sz="800" b="1" dirty="0">
                    <a:cs typeface="Times New Roman" panose="02020603050405020304" pitchFamily="18" charset="0"/>
                  </a:rPr>
                  <a:t>G2</a:t>
                </a:r>
              </a:p>
            </p:txBody>
          </p:sp>
          <p:sp>
            <p:nvSpPr>
              <p:cNvPr id="81" name="TextBox 80"/>
              <p:cNvSpPr txBox="1"/>
              <p:nvPr/>
            </p:nvSpPr>
            <p:spPr>
              <a:xfrm>
                <a:off x="7248804" y="5281470"/>
                <a:ext cx="308015" cy="218165"/>
              </a:xfrm>
              <a:prstGeom prst="rect">
                <a:avLst/>
              </a:prstGeom>
              <a:noFill/>
            </p:spPr>
            <p:txBody>
              <a:bodyPr wrap="none" rtlCol="0">
                <a:spAutoFit/>
              </a:bodyPr>
              <a:lstStyle/>
              <a:p>
                <a:r>
                  <a:rPr lang="en-US" sz="800" b="1" dirty="0">
                    <a:cs typeface="Times New Roman" panose="02020603050405020304" pitchFamily="18" charset="0"/>
                  </a:rPr>
                  <a:t>G1</a:t>
                </a:r>
              </a:p>
            </p:txBody>
          </p:sp>
          <p:sp>
            <p:nvSpPr>
              <p:cNvPr id="82" name="TextBox 81"/>
              <p:cNvSpPr txBox="1"/>
              <p:nvPr/>
            </p:nvSpPr>
            <p:spPr>
              <a:xfrm>
                <a:off x="6777669" y="4925932"/>
                <a:ext cx="316243" cy="218165"/>
              </a:xfrm>
              <a:prstGeom prst="rect">
                <a:avLst/>
              </a:prstGeom>
              <a:noFill/>
            </p:spPr>
            <p:txBody>
              <a:bodyPr wrap="none" rtlCol="0">
                <a:spAutoFit/>
              </a:bodyPr>
              <a:lstStyle/>
              <a:p>
                <a:r>
                  <a:rPr lang="en-US" sz="800" b="1" dirty="0">
                    <a:cs typeface="Times New Roman" panose="02020603050405020304" pitchFamily="18" charset="0"/>
                  </a:rPr>
                  <a:t>G4</a:t>
                </a:r>
              </a:p>
            </p:txBody>
          </p:sp>
          <p:sp>
            <p:nvSpPr>
              <p:cNvPr id="83" name="TextBox 82"/>
              <p:cNvSpPr txBox="1"/>
              <p:nvPr/>
            </p:nvSpPr>
            <p:spPr>
              <a:xfrm>
                <a:off x="5979386" y="4773545"/>
                <a:ext cx="321178" cy="218165"/>
              </a:xfrm>
              <a:prstGeom prst="rect">
                <a:avLst/>
              </a:prstGeom>
              <a:noFill/>
            </p:spPr>
            <p:txBody>
              <a:bodyPr wrap="none" rtlCol="0">
                <a:spAutoFit/>
              </a:bodyPr>
              <a:lstStyle/>
              <a:p>
                <a:r>
                  <a:rPr lang="en-US" sz="800" b="1" dirty="0">
                    <a:cs typeface="Times New Roman" panose="02020603050405020304" pitchFamily="18" charset="0"/>
                  </a:rPr>
                  <a:t>H1</a:t>
                </a:r>
              </a:p>
            </p:txBody>
          </p:sp>
          <p:sp>
            <p:nvSpPr>
              <p:cNvPr id="84" name="TextBox 83"/>
              <p:cNvSpPr txBox="1"/>
              <p:nvPr/>
            </p:nvSpPr>
            <p:spPr>
              <a:xfrm>
                <a:off x="5807002" y="4669915"/>
                <a:ext cx="309700" cy="215444"/>
              </a:xfrm>
              <a:prstGeom prst="rect">
                <a:avLst/>
              </a:prstGeom>
              <a:noFill/>
            </p:spPr>
            <p:txBody>
              <a:bodyPr wrap="none" rtlCol="0">
                <a:spAutoFit/>
              </a:bodyPr>
              <a:lstStyle/>
              <a:p>
                <a:r>
                  <a:rPr lang="en-US" sz="800" dirty="0">
                    <a:cs typeface="Times New Roman" panose="02020603050405020304" pitchFamily="18" charset="0"/>
                  </a:rPr>
                  <a:t>H2</a:t>
                </a:r>
              </a:p>
            </p:txBody>
          </p:sp>
          <p:sp>
            <p:nvSpPr>
              <p:cNvPr id="85" name="TextBox 84"/>
              <p:cNvSpPr txBox="1"/>
              <p:nvPr/>
            </p:nvSpPr>
            <p:spPr>
              <a:xfrm rot="21420961">
                <a:off x="5635383" y="4557681"/>
                <a:ext cx="329406" cy="218165"/>
              </a:xfrm>
              <a:prstGeom prst="rect">
                <a:avLst/>
              </a:prstGeom>
              <a:noFill/>
            </p:spPr>
            <p:txBody>
              <a:bodyPr wrap="none" rtlCol="0">
                <a:spAutoFit/>
              </a:bodyPr>
              <a:lstStyle/>
              <a:p>
                <a:r>
                  <a:rPr lang="en-US" sz="800" b="1" dirty="0">
                    <a:cs typeface="Times New Roman" panose="02020603050405020304" pitchFamily="18" charset="0"/>
                  </a:rPr>
                  <a:t>H3</a:t>
                </a:r>
              </a:p>
            </p:txBody>
          </p:sp>
          <p:sp>
            <p:nvSpPr>
              <p:cNvPr id="86" name="Rectangle 85"/>
              <p:cNvSpPr/>
              <p:nvPr/>
            </p:nvSpPr>
            <p:spPr>
              <a:xfrm>
                <a:off x="7315936" y="4976659"/>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87" name="TextBox 86"/>
              <p:cNvSpPr txBox="1"/>
              <p:nvPr/>
            </p:nvSpPr>
            <p:spPr>
              <a:xfrm>
                <a:off x="7235251" y="4926953"/>
                <a:ext cx="323253" cy="218165"/>
              </a:xfrm>
              <a:prstGeom prst="rect">
                <a:avLst/>
              </a:prstGeom>
              <a:noFill/>
            </p:spPr>
            <p:txBody>
              <a:bodyPr wrap="square" rtlCol="0">
                <a:spAutoFit/>
              </a:bodyPr>
              <a:lstStyle/>
              <a:p>
                <a:r>
                  <a:rPr lang="en-US" sz="800" b="1" dirty="0">
                    <a:cs typeface="Times New Roman" panose="02020603050405020304" pitchFamily="18" charset="0"/>
                  </a:rPr>
                  <a:t>G3</a:t>
                </a:r>
              </a:p>
            </p:txBody>
          </p:sp>
          <p:sp>
            <p:nvSpPr>
              <p:cNvPr id="88" name="Rectangle 87"/>
              <p:cNvSpPr/>
              <p:nvPr/>
            </p:nvSpPr>
            <p:spPr>
              <a:xfrm>
                <a:off x="2720018" y="3057663"/>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89" name="Rectangle 88"/>
              <p:cNvSpPr/>
              <p:nvPr/>
            </p:nvSpPr>
            <p:spPr>
              <a:xfrm>
                <a:off x="3192008" y="3388227"/>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90" name="TextBox 89"/>
              <p:cNvSpPr txBox="1"/>
              <p:nvPr/>
            </p:nvSpPr>
            <p:spPr>
              <a:xfrm rot="154284">
                <a:off x="2646409" y="3029725"/>
                <a:ext cx="370738" cy="218165"/>
              </a:xfrm>
              <a:prstGeom prst="rect">
                <a:avLst/>
              </a:prstGeom>
              <a:noFill/>
            </p:spPr>
            <p:txBody>
              <a:bodyPr wrap="square" rtlCol="0">
                <a:spAutoFit/>
              </a:bodyPr>
              <a:lstStyle/>
              <a:p>
                <a:r>
                  <a:rPr lang="en-US" sz="800" b="1" dirty="0">
                    <a:cs typeface="Times New Roman" panose="02020603050405020304" pitchFamily="18" charset="0"/>
                  </a:rPr>
                  <a:t>F2</a:t>
                </a:r>
              </a:p>
            </p:txBody>
          </p:sp>
          <p:sp>
            <p:nvSpPr>
              <p:cNvPr id="91" name="TextBox 90"/>
              <p:cNvSpPr txBox="1"/>
              <p:nvPr/>
            </p:nvSpPr>
            <p:spPr>
              <a:xfrm rot="198305">
                <a:off x="3113583" y="3354878"/>
                <a:ext cx="370738" cy="218165"/>
              </a:xfrm>
              <a:prstGeom prst="rect">
                <a:avLst/>
              </a:prstGeom>
              <a:noFill/>
            </p:spPr>
            <p:txBody>
              <a:bodyPr wrap="square" rtlCol="0">
                <a:spAutoFit/>
              </a:bodyPr>
              <a:lstStyle/>
              <a:p>
                <a:r>
                  <a:rPr lang="en-US" sz="800" b="1" dirty="0">
                    <a:cs typeface="Times New Roman" panose="02020603050405020304" pitchFamily="18" charset="0"/>
                  </a:rPr>
                  <a:t>F1</a:t>
                </a:r>
              </a:p>
            </p:txBody>
          </p:sp>
          <p:sp>
            <p:nvSpPr>
              <p:cNvPr id="92" name="Rounded Rectangle 91"/>
              <p:cNvSpPr/>
              <p:nvPr/>
            </p:nvSpPr>
            <p:spPr>
              <a:xfrm>
                <a:off x="5768069" y="1578179"/>
                <a:ext cx="683578" cy="457265"/>
              </a:xfrm>
              <a:prstGeom prst="roundRect">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tx1"/>
                  </a:solidFill>
                  <a:latin typeface="Times New Roman" panose="02020603050405020304" pitchFamily="18" charset="0"/>
                  <a:cs typeface="Times New Roman" panose="02020603050405020304" pitchFamily="18" charset="0"/>
                </a:endParaRPr>
              </a:p>
            </p:txBody>
          </p:sp>
          <p:sp>
            <p:nvSpPr>
              <p:cNvPr id="93" name="TextBox 92"/>
              <p:cNvSpPr txBox="1"/>
              <p:nvPr/>
            </p:nvSpPr>
            <p:spPr>
              <a:xfrm>
                <a:off x="5917323" y="1737097"/>
                <a:ext cx="534323" cy="215444"/>
              </a:xfrm>
              <a:prstGeom prst="rect">
                <a:avLst/>
              </a:prstGeom>
              <a:noFill/>
            </p:spPr>
            <p:txBody>
              <a:bodyPr wrap="square" rtlCol="0">
                <a:spAutoFit/>
              </a:bodyPr>
              <a:lstStyle/>
              <a:p>
                <a:r>
                  <a:rPr lang="en-US" sz="800" dirty="0">
                    <a:cs typeface="Times New Roman" panose="02020603050405020304" pitchFamily="18" charset="0"/>
                  </a:rPr>
                  <a:t>Lot z</a:t>
                </a:r>
              </a:p>
            </p:txBody>
          </p:sp>
        </p:grpSp>
        <p:sp>
          <p:nvSpPr>
            <p:cNvPr id="51" name="Rectangle 50"/>
            <p:cNvSpPr/>
            <p:nvPr/>
          </p:nvSpPr>
          <p:spPr>
            <a:xfrm>
              <a:off x="5696434" y="1715246"/>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5616026" y="1669316"/>
              <a:ext cx="383710" cy="215444"/>
            </a:xfrm>
            <a:prstGeom prst="rect">
              <a:avLst/>
            </a:prstGeom>
            <a:noFill/>
            <a:ln>
              <a:noFill/>
            </a:ln>
          </p:spPr>
          <p:txBody>
            <a:bodyPr wrap="square" rtlCol="0">
              <a:spAutoFit/>
            </a:bodyPr>
            <a:lstStyle/>
            <a:p>
              <a:r>
                <a:rPr lang="en-US" sz="800" dirty="0">
                  <a:cs typeface="Times New Roman" panose="02020603050405020304" pitchFamily="18" charset="0"/>
                </a:rPr>
                <a:t>Z3</a:t>
              </a:r>
            </a:p>
          </p:txBody>
        </p:sp>
        <p:sp>
          <p:nvSpPr>
            <p:cNvPr id="53" name="Rectangle 52"/>
            <p:cNvSpPr/>
            <p:nvPr/>
          </p:nvSpPr>
          <p:spPr>
            <a:xfrm>
              <a:off x="6269432" y="1942365"/>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54" name="Rectangle 53"/>
            <p:cNvSpPr/>
            <p:nvPr/>
          </p:nvSpPr>
          <p:spPr>
            <a:xfrm>
              <a:off x="5868687" y="1933560"/>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93892" y="1900817"/>
              <a:ext cx="383710" cy="215444"/>
            </a:xfrm>
            <a:prstGeom prst="rect">
              <a:avLst/>
            </a:prstGeom>
            <a:noFill/>
            <a:ln>
              <a:noFill/>
            </a:ln>
          </p:spPr>
          <p:txBody>
            <a:bodyPr wrap="square" rtlCol="0">
              <a:spAutoFit/>
            </a:bodyPr>
            <a:lstStyle/>
            <a:p>
              <a:r>
                <a:rPr lang="en-US" sz="800" dirty="0">
                  <a:cs typeface="Times New Roman" panose="02020603050405020304" pitchFamily="18" charset="0"/>
                </a:rPr>
                <a:t>Z2</a:t>
              </a:r>
            </a:p>
          </p:txBody>
        </p:sp>
        <p:sp>
          <p:nvSpPr>
            <p:cNvPr id="56" name="TextBox 55"/>
            <p:cNvSpPr txBox="1"/>
            <p:nvPr/>
          </p:nvSpPr>
          <p:spPr>
            <a:xfrm>
              <a:off x="6191353" y="1908670"/>
              <a:ext cx="383710" cy="218165"/>
            </a:xfrm>
            <a:prstGeom prst="rect">
              <a:avLst/>
            </a:prstGeom>
            <a:noFill/>
            <a:ln>
              <a:noFill/>
            </a:ln>
          </p:spPr>
          <p:txBody>
            <a:bodyPr wrap="square" rtlCol="0">
              <a:spAutoFit/>
            </a:bodyPr>
            <a:lstStyle/>
            <a:p>
              <a:r>
                <a:rPr lang="en-US" sz="800" b="1" dirty="0">
                  <a:cs typeface="Times New Roman" panose="02020603050405020304" pitchFamily="18" charset="0"/>
                </a:rPr>
                <a:t>Z1</a:t>
              </a:r>
            </a:p>
          </p:txBody>
        </p:sp>
        <p:sp>
          <p:nvSpPr>
            <p:cNvPr id="57" name="Rectangle 56"/>
            <p:cNvSpPr/>
            <p:nvPr/>
          </p:nvSpPr>
          <p:spPr>
            <a:xfrm>
              <a:off x="6548647" y="3493639"/>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6462285" y="3454603"/>
              <a:ext cx="309700" cy="215444"/>
            </a:xfrm>
            <a:prstGeom prst="rect">
              <a:avLst/>
            </a:prstGeom>
            <a:noFill/>
          </p:spPr>
          <p:txBody>
            <a:bodyPr wrap="none" rtlCol="0">
              <a:spAutoFit/>
            </a:bodyPr>
            <a:lstStyle/>
            <a:p>
              <a:r>
                <a:rPr lang="en-US" sz="800" dirty="0">
                  <a:cs typeface="Times New Roman" panose="02020603050405020304" pitchFamily="18" charset="0"/>
                </a:rPr>
                <a:t>A2</a:t>
              </a:r>
            </a:p>
          </p:txBody>
        </p:sp>
        <p:sp>
          <p:nvSpPr>
            <p:cNvPr id="59" name="Rectangle 58"/>
            <p:cNvSpPr/>
            <p:nvPr/>
          </p:nvSpPr>
          <p:spPr>
            <a:xfrm>
              <a:off x="6174904" y="3707551"/>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0" name="Rectangle 59"/>
            <p:cNvSpPr/>
            <p:nvPr/>
          </p:nvSpPr>
          <p:spPr>
            <a:xfrm>
              <a:off x="6554568" y="3874161"/>
              <a:ext cx="137160" cy="1371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465853" y="3841857"/>
              <a:ext cx="309700" cy="215444"/>
            </a:xfrm>
            <a:prstGeom prst="rect">
              <a:avLst/>
            </a:prstGeom>
            <a:noFill/>
          </p:spPr>
          <p:txBody>
            <a:bodyPr wrap="none" rtlCol="0">
              <a:spAutoFit/>
            </a:bodyPr>
            <a:lstStyle/>
            <a:p>
              <a:r>
                <a:rPr lang="en-US" sz="800" dirty="0">
                  <a:cs typeface="Times New Roman" panose="02020603050405020304" pitchFamily="18" charset="0"/>
                </a:rPr>
                <a:t>A4</a:t>
              </a:r>
            </a:p>
          </p:txBody>
        </p:sp>
        <p:sp>
          <p:nvSpPr>
            <p:cNvPr id="62" name="TextBox 61"/>
            <p:cNvSpPr txBox="1"/>
            <p:nvPr/>
          </p:nvSpPr>
          <p:spPr>
            <a:xfrm>
              <a:off x="6094405" y="3671622"/>
              <a:ext cx="319055" cy="215444"/>
            </a:xfrm>
            <a:prstGeom prst="rect">
              <a:avLst/>
            </a:prstGeom>
            <a:noFill/>
          </p:spPr>
          <p:txBody>
            <a:bodyPr wrap="square" rtlCol="0">
              <a:spAutoFit/>
            </a:bodyPr>
            <a:lstStyle/>
            <a:p>
              <a:r>
                <a:rPr lang="en-US" sz="800" dirty="0">
                  <a:cs typeface="Times New Roman" panose="02020603050405020304" pitchFamily="18" charset="0"/>
                </a:rPr>
                <a:t>A1</a:t>
              </a:r>
            </a:p>
          </p:txBody>
        </p:sp>
      </p:grpSp>
      <p:graphicFrame>
        <p:nvGraphicFramePr>
          <p:cNvPr id="20" name="Table 19"/>
          <p:cNvGraphicFramePr>
            <a:graphicFrameLocks noGrp="1"/>
          </p:cNvGraphicFramePr>
          <p:nvPr>
            <p:extLst>
              <p:ext uri="{D42A27DB-BD31-4B8C-83A1-F6EECF244321}">
                <p14:modId xmlns:p14="http://schemas.microsoft.com/office/powerpoint/2010/main" val="3242996422"/>
              </p:ext>
            </p:extLst>
          </p:nvPr>
        </p:nvGraphicFramePr>
        <p:xfrm>
          <a:off x="228600" y="4642807"/>
          <a:ext cx="4019822" cy="1789676"/>
        </p:xfrm>
        <a:graphic>
          <a:graphicData uri="http://schemas.openxmlformats.org/drawingml/2006/table">
            <a:tbl>
              <a:tblPr firstRow="1" firstCol="1" bandRow="1">
                <a:tableStyleId>{85BE263C-DBD7-4A20-BB59-AAB30ACAA65A}</a:tableStyleId>
              </a:tblPr>
              <a:tblGrid>
                <a:gridCol w="1311148">
                  <a:extLst>
                    <a:ext uri="{9D8B030D-6E8A-4147-A177-3AD203B41FA5}">
                      <a16:colId xmlns:a16="http://schemas.microsoft.com/office/drawing/2014/main" val="20000"/>
                    </a:ext>
                  </a:extLst>
                </a:gridCol>
                <a:gridCol w="1690538">
                  <a:extLst>
                    <a:ext uri="{9D8B030D-6E8A-4147-A177-3AD203B41FA5}">
                      <a16:colId xmlns:a16="http://schemas.microsoft.com/office/drawing/2014/main" val="20001"/>
                    </a:ext>
                  </a:extLst>
                </a:gridCol>
                <a:gridCol w="1018136">
                  <a:extLst>
                    <a:ext uri="{9D8B030D-6E8A-4147-A177-3AD203B41FA5}">
                      <a16:colId xmlns:a16="http://schemas.microsoft.com/office/drawing/2014/main" val="20002"/>
                    </a:ext>
                  </a:extLst>
                </a:gridCol>
              </a:tblGrid>
              <a:tr h="407612">
                <a:tc gridSpan="3">
                  <a:txBody>
                    <a:bodyPr/>
                    <a:lstStyle/>
                    <a:p>
                      <a:pPr marL="0" marR="0" algn="ctr">
                        <a:spcBef>
                          <a:spcPts val="0"/>
                        </a:spcBef>
                        <a:spcAft>
                          <a:spcPts val="0"/>
                        </a:spcAft>
                      </a:pPr>
                      <a:r>
                        <a:rPr lang="en-US" sz="1400" dirty="0">
                          <a:effectLst/>
                          <a:latin typeface="Calibri" panose="020F0502020204030204" pitchFamily="34" charset="0"/>
                          <a:ea typeface="Calibri"/>
                          <a:cs typeface="Times New Roman"/>
                        </a:rPr>
                        <a:t>For Emergency Evacuations – Know Your Rally Point Location</a:t>
                      </a:r>
                    </a:p>
                  </a:txBody>
                  <a:tcPr marL="54694" marR="546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156">
                <a:tc gridSpan="3">
                  <a:txBody>
                    <a:bodyPr/>
                    <a:lstStyle/>
                    <a:p>
                      <a:pPr marL="0" marR="0" algn="ctr">
                        <a:spcBef>
                          <a:spcPts val="0"/>
                        </a:spcBef>
                        <a:spcAft>
                          <a:spcPts val="0"/>
                        </a:spcAft>
                      </a:pPr>
                      <a:r>
                        <a:rPr lang="en-US" sz="1400" dirty="0">
                          <a:effectLst/>
                          <a:latin typeface="Calibri" panose="020F0502020204030204" pitchFamily="34" charset="0"/>
                        </a:rPr>
                        <a:t>Map &amp; Example of Rally Points</a:t>
                      </a:r>
                      <a:endParaRPr lang="en-US" sz="1400" dirty="0">
                        <a:effectLst/>
                        <a:latin typeface="Calibri" panose="020F0502020204030204" pitchFamily="34" charset="0"/>
                        <a:ea typeface="Calibri"/>
                        <a:cs typeface="Times New Roman"/>
                      </a:endParaRPr>
                    </a:p>
                  </a:txBody>
                  <a:tcPr marL="54694" marR="546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7309">
                <a:tc>
                  <a:txBody>
                    <a:bodyPr/>
                    <a:lstStyle/>
                    <a:p>
                      <a:pPr marL="0" marR="0">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a:cs typeface="Times New Roman"/>
                      </a:endParaRPr>
                    </a:p>
                  </a:txBody>
                  <a:tcPr marL="54694" marR="546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dirty="0">
                          <a:effectLst/>
                          <a:latin typeface="Calibri" panose="020F0502020204030204" pitchFamily="34" charset="0"/>
                        </a:rPr>
                        <a:t>Floor</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rPr>
                        <a:t>Rally Point</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7309">
                <a:tc>
                  <a:txBody>
                    <a:bodyPr/>
                    <a:lstStyle/>
                    <a:p>
                      <a:pPr marL="0" marR="0" algn="ctr">
                        <a:spcBef>
                          <a:spcPts val="0"/>
                        </a:spcBef>
                        <a:spcAft>
                          <a:spcPts val="0"/>
                        </a:spcAft>
                      </a:pPr>
                      <a:r>
                        <a:rPr lang="en-US" sz="1400" dirty="0">
                          <a:effectLst/>
                          <a:latin typeface="Calibri" panose="020F0502020204030204" pitchFamily="34" charset="0"/>
                        </a:rPr>
                        <a:t>STUDENTS</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dirty="0">
                          <a:effectLst/>
                          <a:latin typeface="Calibri" panose="020F0502020204030204" pitchFamily="34" charset="0"/>
                        </a:rPr>
                        <a:t>All buildings/floors</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rPr>
                        <a:t>A4</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7309">
                <a:tc rowSpan="3">
                  <a:txBody>
                    <a:bodyPr/>
                    <a:lstStyle/>
                    <a:p>
                      <a:pPr marL="0" marR="0" algn="ctr">
                        <a:spcBef>
                          <a:spcPts val="0"/>
                        </a:spcBef>
                        <a:spcAft>
                          <a:spcPts val="0"/>
                        </a:spcAft>
                      </a:pPr>
                      <a:r>
                        <a:rPr lang="en-US" sz="1400" dirty="0">
                          <a:effectLst/>
                          <a:latin typeface="Calibri" panose="020F0502020204030204" pitchFamily="34" charset="0"/>
                        </a:rPr>
                        <a:t>CESTM</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400" dirty="0">
                          <a:effectLst/>
                          <a:latin typeface="Calibri" panose="020F0502020204030204" pitchFamily="34" charset="0"/>
                        </a:rPr>
                        <a:t>1</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rPr>
                        <a:t>A1</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7309">
                <a:tc vMerge="1">
                  <a:txBody>
                    <a:bodyPr/>
                    <a:lstStyle/>
                    <a:p>
                      <a:endParaRPr lang="en-US"/>
                    </a:p>
                  </a:txBody>
                  <a:tcPr/>
                </a:tc>
                <a:tc>
                  <a:txBody>
                    <a:bodyPr/>
                    <a:lstStyle/>
                    <a:p>
                      <a:pPr marL="0" marR="0" algn="ctr">
                        <a:spcBef>
                          <a:spcPts val="0"/>
                        </a:spcBef>
                        <a:spcAft>
                          <a:spcPts val="0"/>
                        </a:spcAft>
                      </a:pPr>
                      <a:r>
                        <a:rPr lang="en-US" sz="1400" dirty="0">
                          <a:effectLst/>
                          <a:latin typeface="Calibri" panose="020F0502020204030204" pitchFamily="34" charset="0"/>
                        </a:rPr>
                        <a:t>2</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rPr>
                        <a:t>A2</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7309">
                <a:tc vMerge="1">
                  <a:txBody>
                    <a:bodyPr/>
                    <a:lstStyle/>
                    <a:p>
                      <a:endParaRPr lang="en-US"/>
                    </a:p>
                  </a:txBody>
                  <a:tcPr/>
                </a:tc>
                <a:tc>
                  <a:txBody>
                    <a:bodyPr/>
                    <a:lstStyle/>
                    <a:p>
                      <a:pPr marL="0" marR="0" algn="ctr">
                        <a:spcBef>
                          <a:spcPts val="0"/>
                        </a:spcBef>
                        <a:spcAft>
                          <a:spcPts val="0"/>
                        </a:spcAft>
                      </a:pPr>
                      <a:r>
                        <a:rPr lang="en-US" sz="1400" dirty="0">
                          <a:effectLst/>
                          <a:latin typeface="Calibri" panose="020F0502020204030204" pitchFamily="34" charset="0"/>
                        </a:rPr>
                        <a:t>3</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rPr>
                        <a:t>A3</a:t>
                      </a:r>
                      <a:endParaRPr lang="en-US" sz="1400" dirty="0">
                        <a:effectLst/>
                        <a:latin typeface="Calibri" panose="020F0502020204030204" pitchFamily="34" charset="0"/>
                        <a:ea typeface="Calibri"/>
                        <a:cs typeface="Times New Roman"/>
                      </a:endParaRPr>
                    </a:p>
                  </a:txBody>
                  <a:tcPr marL="54694" marR="54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5911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RaMYpOE21qIB0BdZND0g94HiAfK3zOpJh4ugsLIyzum2j499k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6483" y="4411143"/>
            <a:ext cx="927796" cy="1736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42" name="Rectangle 2"/>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      Emergency Reporting</a:t>
            </a:r>
          </a:p>
        </p:txBody>
      </p:sp>
      <p:sp>
        <p:nvSpPr>
          <p:cNvPr id="61443" name="Rectangle 3"/>
          <p:cNvSpPr>
            <a:spLocks noGrp="1" noChangeArrowheads="1"/>
          </p:cNvSpPr>
          <p:nvPr>
            <p:ph idx="1"/>
          </p:nvPr>
        </p:nvSpPr>
        <p:spPr>
          <a:xfrm>
            <a:off x="457199" y="937108"/>
            <a:ext cx="8413845" cy="5535946"/>
          </a:xfrm>
        </p:spPr>
        <p:txBody>
          <a:bodyPr>
            <a:noAutofit/>
          </a:bodyPr>
          <a:lstStyle/>
          <a:p>
            <a:pPr eaLnBrk="1" hangingPunct="1">
              <a:spcBef>
                <a:spcPts val="0"/>
              </a:spcBef>
              <a:buFont typeface="Arial" panose="020B0604020202020204" pitchFamily="34" charset="0"/>
              <a:buChar char="•"/>
            </a:pPr>
            <a:r>
              <a:rPr lang="en-US" sz="2800" b="1" dirty="0">
                <a:latin typeface="Helvetica" panose="020B0604020202020204" pitchFamily="34" charset="0"/>
                <a:cs typeface="Helvetica" panose="020B0604020202020204" pitchFamily="34" charset="0"/>
              </a:rPr>
              <a:t>REPORT </a:t>
            </a:r>
            <a:r>
              <a:rPr lang="en-US" sz="2800" dirty="0">
                <a:solidFill>
                  <a:srgbClr val="FF0000"/>
                </a:solidFill>
                <a:latin typeface="Helvetica" panose="020B0604020202020204" pitchFamily="34" charset="0"/>
                <a:cs typeface="Helvetica" panose="020B0604020202020204" pitchFamily="34" charset="0"/>
              </a:rPr>
              <a:t>any work related injury, accident, illness, fire, medical emergency or chemical spill </a:t>
            </a:r>
            <a:r>
              <a:rPr lang="en-US" sz="2800" dirty="0">
                <a:latin typeface="Helvetica" panose="020B0604020202020204" pitchFamily="34" charset="0"/>
                <a:cs typeface="Helvetica" panose="020B0604020202020204" pitchFamily="34" charset="0"/>
              </a:rPr>
              <a:t>to security at </a:t>
            </a:r>
            <a:r>
              <a:rPr lang="en-US" sz="2800" b="1" dirty="0">
                <a:solidFill>
                  <a:srgbClr val="FF0000"/>
                </a:solidFill>
                <a:latin typeface="Helvetica" panose="020B0604020202020204" pitchFamily="34" charset="0"/>
                <a:cs typeface="Helvetica" panose="020B0604020202020204" pitchFamily="34" charset="0"/>
              </a:rPr>
              <a:t>518-437-8600</a:t>
            </a:r>
            <a:r>
              <a:rPr lang="en-US" sz="2800" dirty="0">
                <a:latin typeface="Helvetica" panose="020B0604020202020204" pitchFamily="34" charset="0"/>
                <a:cs typeface="Helvetica" panose="020B0604020202020204" pitchFamily="34" charset="0"/>
              </a:rPr>
              <a:t> and to your manager   </a:t>
            </a:r>
          </a:p>
          <a:p>
            <a:pPr marL="0" indent="0" eaLnBrk="1" hangingPunct="1">
              <a:spcBef>
                <a:spcPts val="0"/>
              </a:spcBef>
              <a:buNone/>
            </a:pPr>
            <a:r>
              <a:rPr lang="en-US" sz="2800" dirty="0">
                <a:latin typeface="Helvetica" panose="020B0604020202020204" pitchFamily="34" charset="0"/>
                <a:cs typeface="Helvetica" panose="020B0604020202020204" pitchFamily="34" charset="0"/>
              </a:rPr>
              <a:t> </a:t>
            </a:r>
          </a:p>
          <a:p>
            <a:pPr eaLnBrk="1" hangingPunct="1">
              <a:spcBef>
                <a:spcPts val="0"/>
              </a:spcBef>
              <a:buFont typeface="Arial" panose="020B0604020202020204" pitchFamily="34" charset="0"/>
              <a:buChar char="•"/>
            </a:pPr>
            <a:r>
              <a:rPr lang="en-US" sz="2800" dirty="0">
                <a:latin typeface="Helvetica" panose="020B0604020202020204" pitchFamily="34" charset="0"/>
                <a:cs typeface="Helvetica" panose="020B0604020202020204" pitchFamily="34" charset="0"/>
              </a:rPr>
              <a:t>Managers with EHS assistance will:</a:t>
            </a:r>
          </a:p>
          <a:p>
            <a:pPr lvl="1" indent="-342900">
              <a:spcBef>
                <a:spcPts val="0"/>
              </a:spcBef>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Investigate work related incidents (e.g., injury, accident)</a:t>
            </a:r>
          </a:p>
          <a:p>
            <a:pPr lvl="1" indent="-342900">
              <a:spcBef>
                <a:spcPts val="0"/>
              </a:spcBef>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Complete an incident report</a:t>
            </a:r>
          </a:p>
          <a:p>
            <a:pPr lvl="1" indent="-342900">
              <a:spcBef>
                <a:spcPts val="0"/>
              </a:spcBef>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Take corrective action(s) to prevent recurrence  </a:t>
            </a:r>
          </a:p>
          <a:p>
            <a:pPr marL="685800" lvl="1">
              <a:spcBef>
                <a:spcPts val="0"/>
              </a:spcBef>
              <a:buFont typeface="Courier New" panose="02070309020205020404" pitchFamily="49" charset="0"/>
              <a:buChar char="o"/>
            </a:pPr>
            <a:endParaRPr lang="en-US" sz="2800" dirty="0">
              <a:latin typeface="Helvetica" panose="020B0604020202020204" pitchFamily="34" charset="0"/>
              <a:cs typeface="Helvetica" panose="020B0604020202020204" pitchFamily="34" charset="0"/>
            </a:endParaRPr>
          </a:p>
          <a:p>
            <a:pPr eaLnBrk="1" hangingPunct="1"/>
            <a:endParaRPr lang="en-US" sz="20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51</a:t>
            </a:fld>
            <a:endParaRPr lang="en-US" sz="1400" dirty="0">
              <a:solidFill>
                <a:prstClr val="black"/>
              </a:solidFill>
            </a:endParaRPr>
          </a:p>
        </p:txBody>
      </p:sp>
      <p:pic>
        <p:nvPicPr>
          <p:cNvPr id="17412" name="Picture 4" descr="http://s3.hubimg.com/u/2111270_f260.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3548" l="385" r="97308">
                        <a14:foregroundMark x1="14231" y1="1075" x2="30769" y2="53405"/>
                        <a14:foregroundMark x1="15000" y1="53405" x2="15000" y2="53405"/>
                        <a14:foregroundMark x1="51154" y1="77778" x2="56154" y2="63441"/>
                        <a14:foregroundMark x1="57308" y1="76703" x2="57308" y2="76703"/>
                        <a14:foregroundMark x1="79615" y1="77061" x2="79615" y2="77061"/>
                        <a14:foregroundMark x1="90769" y1="74552" x2="72692" y2="78495"/>
                        <a14:foregroundMark x1="16154" y1="88530" x2="19231" y2="82796"/>
                        <a14:foregroundMark x1="8846" y1="86380" x2="17308" y2="85305"/>
                        <a14:foregroundMark x1="33462" y1="66308" x2="33846" y2="71326"/>
                        <a14:foregroundMark x1="38462" y1="71326" x2="52692" y2="65950"/>
                        <a14:foregroundMark x1="58462" y1="70251" x2="58462" y2="70251"/>
                        <a14:foregroundMark x1="72308" y1="80287" x2="72308" y2="80287"/>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2742248" y="4776268"/>
            <a:ext cx="1566979" cy="1604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ight Arrow 2"/>
          <p:cNvSpPr/>
          <p:nvPr/>
        </p:nvSpPr>
        <p:spPr>
          <a:xfrm>
            <a:off x="4309227" y="509374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76710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903250"/>
            <a:ext cx="3211551" cy="1626684"/>
          </a:xfrm>
        </p:spPr>
        <p:txBody>
          <a:bodyPr/>
          <a:lstStyle/>
          <a:p>
            <a:r>
              <a:rPr lang="en-US" sz="2800" b="1" dirty="0">
                <a:latin typeface="Helvetica" panose="020B0604020202020204" pitchFamily="34" charset="0"/>
                <a:cs typeface="Helvetica" panose="020B0604020202020204" pitchFamily="34" charset="0"/>
              </a:rPr>
              <a:t>Hazard Communication For Chemicals </a:t>
            </a:r>
            <a:endParaRPr lang="en-US" sz="2800" dirty="0"/>
          </a:p>
        </p:txBody>
      </p:sp>
      <p:sp>
        <p:nvSpPr>
          <p:cNvPr id="9" name="Subtitle 8"/>
          <p:cNvSpPr>
            <a:spLocks noGrp="1"/>
          </p:cNvSpPr>
          <p:nvPr>
            <p:ph type="subTitle" idx="1"/>
          </p:nvPr>
        </p:nvSpPr>
        <p:spPr>
          <a:xfrm>
            <a:off x="267629" y="2860287"/>
            <a:ext cx="1839951" cy="2035097"/>
          </a:xfrm>
        </p:spPr>
        <p:txBody>
          <a:bodyPr>
            <a:normAutofit fontScale="92500" lnSpcReduction="10000"/>
          </a:bodyPr>
          <a:lstStyle/>
          <a:p>
            <a:pPr lvl="0"/>
            <a:r>
              <a:rPr lang="en-US" sz="2200" b="1" u="sng" dirty="0">
                <a:latin typeface="Calibri"/>
              </a:rPr>
              <a:t>SDS</a:t>
            </a:r>
          </a:p>
          <a:p>
            <a:pPr lvl="0"/>
            <a:r>
              <a:rPr lang="en-US" sz="2200" b="1" u="sng" dirty="0">
                <a:latin typeface="Calibri"/>
              </a:rPr>
              <a:t>Labeling Requirements</a:t>
            </a:r>
          </a:p>
          <a:p>
            <a:pPr lvl="0"/>
            <a:r>
              <a:rPr lang="en-US" sz="2200" b="1" u="sng" dirty="0">
                <a:latin typeface="Calibri"/>
              </a:rPr>
              <a:t>Handling, Storage and Disposal</a:t>
            </a:r>
          </a:p>
          <a:p>
            <a:endParaRPr lang="en-US" sz="2200" dirty="0"/>
          </a:p>
        </p:txBody>
      </p:sp>
    </p:spTree>
    <p:extLst>
      <p:ext uri="{BB962C8B-B14F-4D97-AF65-F5344CB8AC3E}">
        <p14:creationId xmlns:p14="http://schemas.microsoft.com/office/powerpoint/2010/main" val="1800756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		Safety Data Sheets (SDS)</a:t>
            </a:r>
            <a:br>
              <a:rPr lang="en-US" sz="2400" b="1" dirty="0">
                <a:latin typeface="Helvetica" panose="020B0604020202020204" pitchFamily="34" charset="0"/>
                <a:cs typeface="Helvetica" panose="020B0604020202020204" pitchFamily="34" charset="0"/>
              </a:rPr>
            </a:br>
            <a:endParaRPr lang="en-US" sz="24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142240" y="995680"/>
            <a:ext cx="4155440" cy="5384800"/>
          </a:xfrm>
        </p:spPr>
        <p:txBody>
          <a:bodyPr>
            <a:normAutofit fontScale="92500" lnSpcReduction="10000"/>
          </a:bodyPr>
          <a:lstStyle/>
          <a:p>
            <a:pPr marL="342900" lvl="1" indent="-342900">
              <a:buClr>
                <a:srgbClr val="2A3D7A"/>
              </a:buClr>
              <a:buSzPct val="75000"/>
              <a:buFont typeface="Arial" panose="020B0604020202020204" pitchFamily="34" charset="0"/>
              <a:buChar char="•"/>
            </a:pPr>
            <a:r>
              <a:rPr lang="en-US" sz="2800" dirty="0">
                <a:solidFill>
                  <a:prstClr val="black"/>
                </a:solidFill>
                <a:latin typeface="Helvetica" panose="020B0604020202020204" pitchFamily="34" charset="0"/>
                <a:cs typeface="Helvetica" panose="020B0604020202020204" pitchFamily="34" charset="0"/>
              </a:rPr>
              <a:t>Source of information on hazards of chemicals</a:t>
            </a:r>
          </a:p>
          <a:p>
            <a:pPr marL="342900" lvl="1" indent="-342900">
              <a:buClr>
                <a:srgbClr val="2A3D7A"/>
              </a:buClr>
              <a:buSzPct val="75000"/>
              <a:buFont typeface="Arial" panose="020B0604020202020204" pitchFamily="34" charset="0"/>
              <a:buChar char="•"/>
            </a:pPr>
            <a:r>
              <a:rPr lang="en-US" sz="2800" dirty="0">
                <a:solidFill>
                  <a:prstClr val="black"/>
                </a:solidFill>
                <a:latin typeface="Helvetica" panose="020B0604020202020204" pitchFamily="34" charset="0"/>
                <a:cs typeface="Helvetica" panose="020B0604020202020204" pitchFamily="34" charset="0"/>
              </a:rPr>
              <a:t>SDSs (formerly MSDS) are available 24/7 using the HAZMIN database on the EHS intranet page (Approved Chemical List).  </a:t>
            </a:r>
          </a:p>
          <a:p>
            <a:pPr>
              <a:buClr>
                <a:srgbClr val="2A3D7A"/>
              </a:buClr>
              <a:buSzPct val="75000"/>
              <a:buFont typeface="Arial" pitchFamily="34" charset="0"/>
              <a:buChar char="•"/>
            </a:pPr>
            <a:r>
              <a:rPr lang="en-US" sz="2800" dirty="0">
                <a:solidFill>
                  <a:prstClr val="black"/>
                </a:solidFill>
                <a:latin typeface="Helvetica" panose="020B0604020202020204" pitchFamily="34" charset="0"/>
                <a:cs typeface="Helvetica" panose="020B0604020202020204" pitchFamily="34" charset="0"/>
              </a:rPr>
              <a:t>EHS approves all chemical purchases on a lab by lab or tool by tool basis. </a:t>
            </a:r>
          </a:p>
          <a:p>
            <a:pPr>
              <a:buClr>
                <a:srgbClr val="2A3D7A"/>
              </a:buClr>
              <a:buSzPct val="75000"/>
              <a:buFont typeface="Arial" pitchFamily="34" charset="0"/>
              <a:buChar char="•"/>
            </a:pPr>
            <a:r>
              <a:rPr lang="en-US" dirty="0">
                <a:solidFill>
                  <a:prstClr val="black"/>
                </a:solidFill>
                <a:latin typeface="Helvetica" panose="020B0604020202020204" pitchFamily="34" charset="0"/>
                <a:cs typeface="Helvetica" panose="020B0604020202020204" pitchFamily="34" charset="0"/>
              </a:rPr>
              <a:t>All Chemicals must have an SDS on file</a:t>
            </a:r>
            <a:endParaRPr lang="en-US" sz="2000" dirty="0">
              <a:solidFill>
                <a:prstClr val="black"/>
              </a:solidFill>
              <a:latin typeface="Helvetica" panose="020B0604020202020204" pitchFamily="34" charset="0"/>
              <a:cs typeface="Helvetica" panose="020B0604020202020204" pitchFamily="34" charset="0"/>
            </a:endParaRPr>
          </a:p>
          <a:p>
            <a:pPr>
              <a:buClr>
                <a:srgbClr val="2A3D7A"/>
              </a:buClr>
              <a:buSzPct val="75000"/>
            </a:pPr>
            <a:endParaRPr lang="en-US" sz="2000" dirty="0">
              <a:solidFill>
                <a:prstClr val="black"/>
              </a:solidFill>
              <a:latin typeface="Helvetica" panose="020B0604020202020204" pitchFamily="34" charset="0"/>
              <a:cs typeface="Helvetica" panose="020B0604020202020204" pitchFamily="34" charset="0"/>
            </a:endParaRPr>
          </a:p>
          <a:p>
            <a:pPr>
              <a:buClr>
                <a:srgbClr val="2A3D7A"/>
              </a:buClr>
              <a:buSzPct val="75000"/>
            </a:pPr>
            <a:endParaRPr lang="en-US" dirty="0">
              <a:solidFill>
                <a:prstClr val="black"/>
              </a:solidFill>
              <a:latin typeface="Arial" pitchFamily="34" charset="0"/>
            </a:endParaRPr>
          </a:p>
          <a:p>
            <a:pPr>
              <a:buClr>
                <a:srgbClr val="2A3D7A"/>
              </a:buClr>
              <a:buSzPct val="75000"/>
            </a:pPr>
            <a:endParaRPr lang="en-US" dirty="0">
              <a:solidFill>
                <a:prstClr val="black"/>
              </a:solidFill>
              <a:latin typeface="Arial" pitchFamily="34" charset="0"/>
            </a:endParaRPr>
          </a:p>
          <a:p>
            <a:pPr>
              <a:buClr>
                <a:srgbClr val="2A3D7A"/>
              </a:buClr>
              <a:buSzPct val="75000"/>
            </a:pPr>
            <a:endParaRPr lang="en-US" dirty="0">
              <a:solidFill>
                <a:prstClr val="black"/>
              </a:solidFill>
              <a:latin typeface="Arial" pitchFamily="34" charset="0"/>
            </a:endParaRPr>
          </a:p>
          <a:p>
            <a:pPr>
              <a:buClr>
                <a:srgbClr val="2A3D7A"/>
              </a:buClr>
              <a:buSzPct val="75000"/>
            </a:pPr>
            <a:endParaRPr lang="en-US" dirty="0">
              <a:solidFill>
                <a:prstClr val="black"/>
              </a:solidFill>
              <a:latin typeface="Arial" pitchFamily="34" charset="0"/>
            </a:endParaRPr>
          </a:p>
          <a:p>
            <a:endParaRPr lang="en-US" dirty="0"/>
          </a:p>
        </p:txBody>
      </p:sp>
      <p:pic>
        <p:nvPicPr>
          <p:cNvPr id="5" name="Picture 2"/>
          <p:cNvPicPr>
            <a:picLocks noGrp="1" noChangeAspect="1" noChangeArrowheads="1"/>
          </p:cNvPicPr>
          <p:nvPr>
            <p:ph sz="half" idx="2"/>
          </p:nvPr>
        </p:nvPicPr>
        <p:blipFill>
          <a:blip r:embed="rId3">
            <a:lum contrast="20000"/>
            <a:extLst>
              <a:ext uri="{28A0092B-C50C-407E-A947-70E740481C1C}">
                <a14:useLocalDpi xmlns:a14="http://schemas.microsoft.com/office/drawing/2010/main"/>
              </a:ext>
            </a:extLst>
          </a:blip>
          <a:srcRect/>
          <a:stretch>
            <a:fillRect/>
          </a:stretch>
        </p:blipFill>
        <p:spPr bwMode="auto">
          <a:xfrm>
            <a:off x="4714240" y="743124"/>
            <a:ext cx="4403009" cy="57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0047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327662" y="0"/>
            <a:ext cx="5816338" cy="782425"/>
          </a:xfrm>
        </p:spPr>
        <p:txBody>
          <a:bodyPr>
            <a:normAutofit/>
          </a:bodyPr>
          <a:lstStyle/>
          <a:p>
            <a:pPr eaLnBrk="1" hangingPunct="1"/>
            <a:r>
              <a:rPr lang="en-US" sz="2400" b="1" dirty="0">
                <a:latin typeface="Helvetica" panose="020B0604020202020204" pitchFamily="34" charset="0"/>
                <a:cs typeface="Helvetica" panose="020B0604020202020204" pitchFamily="34" charset="0"/>
              </a:rPr>
              <a:t>          Chemical Labeling</a:t>
            </a:r>
          </a:p>
        </p:txBody>
      </p:sp>
      <p:sp>
        <p:nvSpPr>
          <p:cNvPr id="46083" name="Rectangle 3"/>
          <p:cNvSpPr>
            <a:spLocks noGrp="1" noChangeArrowheads="1"/>
          </p:cNvSpPr>
          <p:nvPr>
            <p:ph idx="1"/>
          </p:nvPr>
        </p:nvSpPr>
        <p:spPr>
          <a:xfrm>
            <a:off x="381000" y="1447800"/>
            <a:ext cx="8382000" cy="2438400"/>
          </a:xfrm>
        </p:spPr>
        <p:txBody>
          <a:bodyPr>
            <a:noAutofit/>
          </a:bodyPr>
          <a:lstStyle/>
          <a:p>
            <a:pPr eaLnBrk="1" hangingPunct="1"/>
            <a:r>
              <a:rPr lang="en-US" sz="2800" dirty="0">
                <a:solidFill>
                  <a:schemeClr val="tx1"/>
                </a:solidFill>
                <a:latin typeface="Helvetica" panose="020B0604020202020204" pitchFamily="34" charset="0"/>
                <a:cs typeface="Helvetica" panose="020B0604020202020204" pitchFamily="34" charset="0"/>
              </a:rPr>
              <a:t>All chemical containers must be labeled properly!</a:t>
            </a:r>
          </a:p>
          <a:p>
            <a:pPr lvl="1" eaLnBrk="1" hangingPunct="1"/>
            <a:r>
              <a:rPr lang="en-US" sz="2400" dirty="0">
                <a:solidFill>
                  <a:schemeClr val="tx1"/>
                </a:solidFill>
                <a:latin typeface="Helvetica" panose="020B0604020202020204" pitchFamily="34" charset="0"/>
                <a:cs typeface="Helvetica" panose="020B0604020202020204" pitchFamily="34" charset="0"/>
              </a:rPr>
              <a:t>Name of Chemical </a:t>
            </a:r>
          </a:p>
          <a:p>
            <a:pPr lvl="1" eaLnBrk="1" hangingPunct="1"/>
            <a:r>
              <a:rPr lang="en-US" sz="2400" dirty="0">
                <a:solidFill>
                  <a:schemeClr val="tx1"/>
                </a:solidFill>
                <a:latin typeface="Helvetica" panose="020B0604020202020204" pitchFamily="34" charset="0"/>
                <a:cs typeface="Helvetica" panose="020B0604020202020204" pitchFamily="34" charset="0"/>
              </a:rPr>
              <a:t>Primary Hazard(s)</a:t>
            </a:r>
          </a:p>
          <a:p>
            <a:pPr lvl="1" eaLnBrk="1" hangingPunct="1"/>
            <a:r>
              <a:rPr lang="en-US" sz="2400" dirty="0">
                <a:solidFill>
                  <a:schemeClr val="tx1"/>
                </a:solidFill>
                <a:latin typeface="Helvetica" panose="020B0604020202020204" pitchFamily="34" charset="0"/>
                <a:cs typeface="Helvetica" panose="020B0604020202020204" pitchFamily="34" charset="0"/>
              </a:rPr>
              <a:t>Pictograms</a:t>
            </a:r>
          </a:p>
          <a:p>
            <a:pPr eaLnBrk="1" hangingPunct="1"/>
            <a:endParaRPr lang="en-US" sz="2800" dirty="0">
              <a:solidFill>
                <a:srgbClr val="2A3D7A"/>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54</a:t>
            </a:fld>
            <a:endParaRPr lang="en-US" sz="1400" dirty="0">
              <a:solidFill>
                <a:prstClr val="black"/>
              </a:solidFill>
            </a:endParaRPr>
          </a:p>
        </p:txBody>
      </p:sp>
      <p:pic>
        <p:nvPicPr>
          <p:cNvPr id="46084" name="Picture 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 y="3811072"/>
            <a:ext cx="35052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0" name="Picture 2" descr="C:\Users\bs995348\Pictures\New folder (2)\IMG_20141106_10121552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7181" y="2503694"/>
            <a:ext cx="1716704" cy="30493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hs bottle label"/>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09201" y="2503694"/>
            <a:ext cx="2380493" cy="30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5521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04594" y="1"/>
            <a:ext cx="5939406" cy="772997"/>
          </a:xfrm>
        </p:spPr>
        <p:txBody>
          <a:bodyPr/>
          <a:lstStyle/>
          <a:p>
            <a:pPr eaLnBrk="1" hangingPunct="1"/>
            <a:r>
              <a:rPr lang="en-US" sz="2400" b="1" dirty="0">
                <a:latin typeface="Helvetica" panose="020B0604020202020204" pitchFamily="34" charset="0"/>
                <a:cs typeface="Helvetica" panose="020B0604020202020204" pitchFamily="34" charset="0"/>
              </a:rPr>
              <a:t>  Labels – NFPA Diamond (External)</a:t>
            </a:r>
          </a:p>
        </p:txBody>
      </p:sp>
      <p:sp>
        <p:nvSpPr>
          <p:cNvPr id="48131" name="Rectangle 3"/>
          <p:cNvSpPr>
            <a:spLocks noGrp="1" noChangeArrowheads="1"/>
          </p:cNvSpPr>
          <p:nvPr>
            <p:ph idx="1"/>
          </p:nvPr>
        </p:nvSpPr>
        <p:spPr>
          <a:xfrm>
            <a:off x="315675" y="772998"/>
            <a:ext cx="7864549" cy="2927350"/>
          </a:xfrm>
        </p:spPr>
        <p:txBody>
          <a:bodyPr>
            <a:noAutofit/>
          </a:bodyPr>
          <a:lstStyle/>
          <a:p>
            <a:pPr marL="0" indent="0" algn="ctr">
              <a:buNone/>
            </a:pPr>
            <a:r>
              <a:rPr lang="en-US" dirty="0">
                <a:solidFill>
                  <a:srgbClr val="006800"/>
                </a:solidFill>
                <a:latin typeface="Helvetica" panose="020B0604020202020204" pitchFamily="34" charset="0"/>
                <a:cs typeface="Helvetica" panose="020B0604020202020204" pitchFamily="34" charset="0"/>
              </a:rPr>
              <a:t>National Fire Protection Association</a:t>
            </a:r>
          </a:p>
          <a:p>
            <a:pPr marL="0" indent="0">
              <a:buNone/>
            </a:pPr>
            <a:endParaRPr lang="en-US" dirty="0">
              <a:solidFill>
                <a:srgbClr val="006800"/>
              </a:solidFill>
              <a:latin typeface="Helvetica" panose="020B0604020202020204" pitchFamily="34" charset="0"/>
              <a:cs typeface="Helvetica" panose="020B0604020202020204" pitchFamily="34" charset="0"/>
            </a:endParaRPr>
          </a:p>
          <a:p>
            <a:pPr marL="0" indent="0">
              <a:buNone/>
            </a:pPr>
            <a:endParaRPr lang="en-US" dirty="0">
              <a:solidFill>
                <a:srgbClr val="006800"/>
              </a:solidFill>
              <a:latin typeface="Helvetica" panose="020B0604020202020204" pitchFamily="34" charset="0"/>
              <a:cs typeface="Helvetica" panose="020B0604020202020204" pitchFamily="34" charset="0"/>
            </a:endParaRPr>
          </a:p>
        </p:txBody>
      </p:sp>
      <p:sp>
        <p:nvSpPr>
          <p:cNvPr id="2" name="TextBox 1"/>
          <p:cNvSpPr txBox="1"/>
          <p:nvPr/>
        </p:nvSpPr>
        <p:spPr>
          <a:xfrm>
            <a:off x="125834" y="3705399"/>
            <a:ext cx="3341336" cy="1754326"/>
          </a:xfrm>
          <a:prstGeom prst="rect">
            <a:avLst/>
          </a:prstGeom>
          <a:noFill/>
        </p:spPr>
        <p:txBody>
          <a:bodyPr wrap="square" rtlCol="0">
            <a:spAutoFit/>
          </a:bodyPr>
          <a:lstStyle/>
          <a:p>
            <a:pPr defTabSz="457200"/>
            <a:r>
              <a:rPr lang="en-US" b="1" dirty="0">
                <a:solidFill>
                  <a:srgbClr val="0000FF"/>
                </a:solidFill>
                <a:latin typeface="Calibri" panose="020F0502020204030204" pitchFamily="34" charset="0"/>
                <a:cs typeface="Calibri" pitchFamily="34" charset="0"/>
              </a:rPr>
              <a:t>Health Hazard</a:t>
            </a:r>
          </a:p>
          <a:p>
            <a:pPr defTabSz="457200"/>
            <a:r>
              <a:rPr lang="en-US" b="1" dirty="0">
                <a:solidFill>
                  <a:srgbClr val="0000FF"/>
                </a:solidFill>
                <a:latin typeface="Calibri" panose="020F0502020204030204" pitchFamily="34" charset="0"/>
                <a:cs typeface="Calibri" pitchFamily="34" charset="0"/>
              </a:rPr>
              <a:t>4 – Deadly</a:t>
            </a:r>
          </a:p>
          <a:p>
            <a:pPr defTabSz="457200"/>
            <a:r>
              <a:rPr lang="en-US" b="1" dirty="0">
                <a:solidFill>
                  <a:srgbClr val="0000FF"/>
                </a:solidFill>
                <a:latin typeface="Calibri" panose="020F0502020204030204" pitchFamily="34" charset="0"/>
                <a:cs typeface="Calibri" pitchFamily="34" charset="0"/>
              </a:rPr>
              <a:t>3 – Serious or Permanent injury </a:t>
            </a:r>
          </a:p>
          <a:p>
            <a:pPr defTabSz="457200"/>
            <a:r>
              <a:rPr lang="en-US" b="1" dirty="0">
                <a:solidFill>
                  <a:srgbClr val="0000FF"/>
                </a:solidFill>
                <a:latin typeface="Calibri" panose="020F0502020204030204" pitchFamily="34" charset="0"/>
                <a:cs typeface="Calibri" pitchFamily="34" charset="0"/>
              </a:rPr>
              <a:t>2 – Temp. Incapacitation</a:t>
            </a:r>
          </a:p>
          <a:p>
            <a:pPr defTabSz="457200"/>
            <a:r>
              <a:rPr lang="en-US" b="1" dirty="0">
                <a:solidFill>
                  <a:srgbClr val="0000FF"/>
                </a:solidFill>
                <a:latin typeface="Calibri" panose="020F0502020204030204" pitchFamily="34" charset="0"/>
                <a:cs typeface="Calibri" pitchFamily="34" charset="0"/>
              </a:rPr>
              <a:t>1 – Significant irritation </a:t>
            </a:r>
          </a:p>
          <a:p>
            <a:pPr defTabSz="457200"/>
            <a:r>
              <a:rPr lang="en-US" b="1" dirty="0">
                <a:solidFill>
                  <a:srgbClr val="0000FF"/>
                </a:solidFill>
                <a:latin typeface="Calibri" panose="020F0502020204030204" pitchFamily="34" charset="0"/>
                <a:cs typeface="Calibri" pitchFamily="34" charset="0"/>
              </a:rPr>
              <a:t>0 – No Hazard</a:t>
            </a:r>
          </a:p>
        </p:txBody>
      </p:sp>
      <p:sp>
        <p:nvSpPr>
          <p:cNvPr id="7" name="TextBox 6"/>
          <p:cNvSpPr txBox="1"/>
          <p:nvPr/>
        </p:nvSpPr>
        <p:spPr>
          <a:xfrm>
            <a:off x="125834" y="1416989"/>
            <a:ext cx="3078759" cy="2031325"/>
          </a:xfrm>
          <a:prstGeom prst="rect">
            <a:avLst/>
          </a:prstGeom>
          <a:noFill/>
        </p:spPr>
        <p:txBody>
          <a:bodyPr wrap="square" rtlCol="0">
            <a:spAutoFit/>
          </a:bodyPr>
          <a:lstStyle/>
          <a:p>
            <a:pPr defTabSz="457200"/>
            <a:r>
              <a:rPr lang="en-US" b="1" dirty="0">
                <a:solidFill>
                  <a:srgbClr val="FF0000"/>
                </a:solidFill>
                <a:latin typeface="Calibri" panose="020F0502020204030204" pitchFamily="34" charset="0"/>
                <a:cs typeface="Calibri" pitchFamily="34" charset="0"/>
              </a:rPr>
              <a:t>Flammability –</a:t>
            </a:r>
          </a:p>
          <a:p>
            <a:pPr defTabSz="457200"/>
            <a:r>
              <a:rPr lang="en-US" b="1" dirty="0">
                <a:solidFill>
                  <a:srgbClr val="FF0000"/>
                </a:solidFill>
                <a:latin typeface="Calibri" panose="020F0502020204030204" pitchFamily="34" charset="0"/>
                <a:cs typeface="Calibri" pitchFamily="34" charset="0"/>
              </a:rPr>
              <a:t>Flash Points:</a:t>
            </a:r>
          </a:p>
          <a:p>
            <a:pPr defTabSz="457200"/>
            <a:r>
              <a:rPr lang="en-US" b="1" dirty="0">
                <a:solidFill>
                  <a:srgbClr val="FF0000"/>
                </a:solidFill>
                <a:latin typeface="Calibri" panose="020F0502020204030204" pitchFamily="34" charset="0"/>
                <a:cs typeface="Calibri" pitchFamily="34" charset="0"/>
              </a:rPr>
              <a:t>4 – Below 73 </a:t>
            </a:r>
            <a:r>
              <a:rPr lang="en-US" b="1" baseline="30000" dirty="0">
                <a:solidFill>
                  <a:srgbClr val="FF0000"/>
                </a:solidFill>
                <a:latin typeface="Calibri" panose="020F0502020204030204" pitchFamily="34" charset="0"/>
                <a:cs typeface="Calibri" pitchFamily="34" charset="0"/>
              </a:rPr>
              <a:t>o</a:t>
            </a:r>
            <a:r>
              <a:rPr lang="en-US" b="1" dirty="0">
                <a:solidFill>
                  <a:srgbClr val="FF0000"/>
                </a:solidFill>
                <a:latin typeface="Calibri" panose="020F0502020204030204" pitchFamily="34" charset="0"/>
                <a:cs typeface="Calibri" pitchFamily="34" charset="0"/>
              </a:rPr>
              <a:t>F</a:t>
            </a:r>
          </a:p>
          <a:p>
            <a:pPr defTabSz="457200"/>
            <a:r>
              <a:rPr lang="en-US" b="1" dirty="0">
                <a:solidFill>
                  <a:srgbClr val="FF0000"/>
                </a:solidFill>
                <a:latin typeface="Calibri" panose="020F0502020204030204" pitchFamily="34" charset="0"/>
                <a:cs typeface="Calibri" pitchFamily="34" charset="0"/>
              </a:rPr>
              <a:t>3 – Below 100</a:t>
            </a:r>
            <a:r>
              <a:rPr lang="en-US" b="1" baseline="30000" dirty="0">
                <a:solidFill>
                  <a:srgbClr val="FF0000"/>
                </a:solidFill>
                <a:latin typeface="Calibri" panose="020F0502020204030204" pitchFamily="34" charset="0"/>
                <a:cs typeface="Calibri" pitchFamily="34" charset="0"/>
              </a:rPr>
              <a:t>o</a:t>
            </a:r>
            <a:r>
              <a:rPr lang="en-US" b="1" dirty="0">
                <a:solidFill>
                  <a:srgbClr val="FF0000"/>
                </a:solidFill>
                <a:latin typeface="Calibri" panose="020F0502020204030204" pitchFamily="34" charset="0"/>
                <a:cs typeface="Calibri" pitchFamily="34" charset="0"/>
              </a:rPr>
              <a:t>F</a:t>
            </a:r>
          </a:p>
          <a:p>
            <a:pPr defTabSz="457200"/>
            <a:r>
              <a:rPr lang="en-US" b="1" dirty="0">
                <a:solidFill>
                  <a:srgbClr val="FF0000"/>
                </a:solidFill>
                <a:latin typeface="Calibri" panose="020F0502020204030204" pitchFamily="34" charset="0"/>
                <a:cs typeface="Calibri" pitchFamily="34" charset="0"/>
              </a:rPr>
              <a:t>2 – Between 100</a:t>
            </a:r>
            <a:r>
              <a:rPr lang="en-US" b="1" baseline="30000" dirty="0">
                <a:solidFill>
                  <a:srgbClr val="FF0000"/>
                </a:solidFill>
                <a:latin typeface="Calibri" panose="020F0502020204030204" pitchFamily="34" charset="0"/>
                <a:cs typeface="Calibri" pitchFamily="34" charset="0"/>
              </a:rPr>
              <a:t>o</a:t>
            </a:r>
            <a:r>
              <a:rPr lang="en-US" b="1" dirty="0">
                <a:solidFill>
                  <a:srgbClr val="FF0000"/>
                </a:solidFill>
                <a:latin typeface="Calibri" panose="020F0502020204030204" pitchFamily="34" charset="0"/>
                <a:cs typeface="Calibri" pitchFamily="34" charset="0"/>
              </a:rPr>
              <a:t>F and 200</a:t>
            </a:r>
            <a:r>
              <a:rPr lang="en-US" b="1" baseline="30000" dirty="0">
                <a:solidFill>
                  <a:srgbClr val="FF0000"/>
                </a:solidFill>
                <a:latin typeface="Calibri" panose="020F0502020204030204" pitchFamily="34" charset="0"/>
                <a:cs typeface="Calibri" pitchFamily="34" charset="0"/>
              </a:rPr>
              <a:t>o</a:t>
            </a:r>
            <a:r>
              <a:rPr lang="en-US" b="1" dirty="0">
                <a:solidFill>
                  <a:srgbClr val="FF0000"/>
                </a:solidFill>
                <a:latin typeface="Calibri" panose="020F0502020204030204" pitchFamily="34" charset="0"/>
                <a:cs typeface="Calibri" pitchFamily="34" charset="0"/>
              </a:rPr>
              <a:t>F</a:t>
            </a:r>
          </a:p>
          <a:p>
            <a:pPr defTabSz="457200"/>
            <a:r>
              <a:rPr lang="en-US" b="1" dirty="0">
                <a:solidFill>
                  <a:srgbClr val="FF0000"/>
                </a:solidFill>
                <a:latin typeface="Calibri" panose="020F0502020204030204" pitchFamily="34" charset="0"/>
                <a:cs typeface="Calibri" pitchFamily="34" charset="0"/>
              </a:rPr>
              <a:t>1 – Above 200</a:t>
            </a:r>
            <a:r>
              <a:rPr lang="en-US" b="1" baseline="30000" dirty="0">
                <a:solidFill>
                  <a:srgbClr val="FF0000"/>
                </a:solidFill>
                <a:latin typeface="Calibri" panose="020F0502020204030204" pitchFamily="34" charset="0"/>
                <a:cs typeface="Calibri" pitchFamily="34" charset="0"/>
              </a:rPr>
              <a:t>o</a:t>
            </a:r>
            <a:r>
              <a:rPr lang="en-US" b="1" dirty="0">
                <a:solidFill>
                  <a:srgbClr val="FF0000"/>
                </a:solidFill>
                <a:latin typeface="Calibri" panose="020F0502020204030204" pitchFamily="34" charset="0"/>
                <a:cs typeface="Calibri" pitchFamily="34" charset="0"/>
              </a:rPr>
              <a:t>F</a:t>
            </a:r>
          </a:p>
          <a:p>
            <a:pPr defTabSz="457200"/>
            <a:r>
              <a:rPr lang="en-US" b="1" dirty="0">
                <a:solidFill>
                  <a:srgbClr val="FF0000"/>
                </a:solidFill>
                <a:latin typeface="Calibri" panose="020F0502020204030204" pitchFamily="34" charset="0"/>
                <a:cs typeface="Calibri" pitchFamily="34" charset="0"/>
              </a:rPr>
              <a:t>0 – Will not burn</a:t>
            </a:r>
          </a:p>
        </p:txBody>
      </p:sp>
      <p:sp>
        <p:nvSpPr>
          <p:cNvPr id="8" name="TextBox 7"/>
          <p:cNvSpPr txBox="1"/>
          <p:nvPr/>
        </p:nvSpPr>
        <p:spPr>
          <a:xfrm>
            <a:off x="5694933" y="3721073"/>
            <a:ext cx="3449067" cy="1754326"/>
          </a:xfrm>
          <a:prstGeom prst="rect">
            <a:avLst/>
          </a:prstGeom>
          <a:noFill/>
        </p:spPr>
        <p:txBody>
          <a:bodyPr wrap="square" rtlCol="0">
            <a:spAutoFit/>
          </a:bodyPr>
          <a:lstStyle/>
          <a:p>
            <a:pPr defTabSz="457200"/>
            <a:r>
              <a:rPr lang="en-US" b="1" dirty="0">
                <a:solidFill>
                  <a:prstClr val="black"/>
                </a:solidFill>
                <a:latin typeface="Calibri" panose="020F0502020204030204" pitchFamily="34" charset="0"/>
                <a:cs typeface="Calibri" pitchFamily="34" charset="0"/>
              </a:rPr>
              <a:t>Instability:</a:t>
            </a:r>
          </a:p>
          <a:p>
            <a:pPr defTabSz="457200"/>
            <a:r>
              <a:rPr lang="en-US" b="1" dirty="0">
                <a:solidFill>
                  <a:prstClr val="black"/>
                </a:solidFill>
                <a:latin typeface="Calibri" panose="020F0502020204030204" pitchFamily="34" charset="0"/>
                <a:cs typeface="Calibri" pitchFamily="34" charset="0"/>
              </a:rPr>
              <a:t>4 – May self detonate </a:t>
            </a:r>
          </a:p>
          <a:p>
            <a:pPr defTabSz="457200"/>
            <a:r>
              <a:rPr lang="en-US" b="1" dirty="0">
                <a:solidFill>
                  <a:prstClr val="black"/>
                </a:solidFill>
                <a:latin typeface="Calibri" panose="020F0502020204030204" pitchFamily="34" charset="0"/>
                <a:cs typeface="Calibri" pitchFamily="34" charset="0"/>
              </a:rPr>
              <a:t>3 – Shock and heat may detonate</a:t>
            </a:r>
          </a:p>
          <a:p>
            <a:pPr defTabSz="457200"/>
            <a:r>
              <a:rPr lang="en-US" b="1" dirty="0">
                <a:solidFill>
                  <a:prstClr val="black"/>
                </a:solidFill>
                <a:latin typeface="Calibri" panose="020F0502020204030204" pitchFamily="34" charset="0"/>
                <a:cs typeface="Calibri" pitchFamily="34" charset="0"/>
              </a:rPr>
              <a:t>2 – Violent chemical change</a:t>
            </a:r>
          </a:p>
          <a:p>
            <a:pPr defTabSz="457200"/>
            <a:r>
              <a:rPr lang="en-US" b="1" dirty="0">
                <a:solidFill>
                  <a:prstClr val="black"/>
                </a:solidFill>
                <a:latin typeface="Calibri" panose="020F0502020204030204" pitchFamily="34" charset="0"/>
                <a:cs typeface="Calibri" pitchFamily="34" charset="0"/>
              </a:rPr>
              <a:t>1 – Unstable if heated</a:t>
            </a:r>
          </a:p>
          <a:p>
            <a:pPr defTabSz="457200"/>
            <a:r>
              <a:rPr lang="en-US" b="1" dirty="0">
                <a:solidFill>
                  <a:prstClr val="black"/>
                </a:solidFill>
                <a:latin typeface="Calibri" panose="020F0502020204030204" pitchFamily="34" charset="0"/>
                <a:cs typeface="Calibri" pitchFamily="34" charset="0"/>
              </a:rPr>
              <a:t>0 – Stable</a:t>
            </a:r>
          </a:p>
        </p:txBody>
      </p:sp>
      <p:sp>
        <p:nvSpPr>
          <p:cNvPr id="9" name="TextBox 8"/>
          <p:cNvSpPr txBox="1"/>
          <p:nvPr/>
        </p:nvSpPr>
        <p:spPr>
          <a:xfrm>
            <a:off x="393954" y="5844279"/>
            <a:ext cx="8540321" cy="861774"/>
          </a:xfrm>
          <a:prstGeom prst="rect">
            <a:avLst/>
          </a:prstGeom>
          <a:noFill/>
        </p:spPr>
        <p:txBody>
          <a:bodyPr wrap="square" rtlCol="0">
            <a:spAutoFit/>
          </a:bodyPr>
          <a:lstStyle/>
          <a:p>
            <a:pPr defTabSz="457200"/>
            <a:r>
              <a:rPr lang="en-US" sz="1600" b="1" dirty="0">
                <a:solidFill>
                  <a:prstClr val="black"/>
                </a:solidFill>
                <a:latin typeface="Calibri" pitchFamily="34" charset="0"/>
                <a:cs typeface="Calibri" pitchFamily="34" charset="0"/>
              </a:rPr>
              <a:t>Special Hazards: OX – oxidizer                                 ACID – Acid                      ALK – Alkali</a:t>
            </a:r>
          </a:p>
          <a:p>
            <a:pPr defTabSz="457200"/>
            <a:r>
              <a:rPr lang="en-US" sz="1600" b="1" dirty="0">
                <a:solidFill>
                  <a:prstClr val="black"/>
                </a:solidFill>
                <a:latin typeface="Calibri" pitchFamily="34" charset="0"/>
                <a:cs typeface="Calibri" pitchFamily="34" charset="0"/>
              </a:rPr>
              <a:t>                               </a:t>
            </a:r>
            <a:r>
              <a:rPr lang="en-US" sz="1600" b="1" strike="sngStrike" dirty="0">
                <a:solidFill>
                  <a:prstClr val="black"/>
                </a:solidFill>
                <a:latin typeface="Calibri" pitchFamily="34" charset="0"/>
                <a:cs typeface="Calibri" pitchFamily="34" charset="0"/>
              </a:rPr>
              <a:t>W</a:t>
            </a:r>
            <a:r>
              <a:rPr lang="en-US" sz="1600" b="1" dirty="0">
                <a:solidFill>
                  <a:prstClr val="black"/>
                </a:solidFill>
                <a:latin typeface="Calibri" pitchFamily="34" charset="0"/>
                <a:cs typeface="Calibri" pitchFamily="34" charset="0"/>
              </a:rPr>
              <a:t> – reacts violently w/water   COR – Corrosive 		 SA – Simple Asphyxiants</a:t>
            </a:r>
          </a:p>
          <a:p>
            <a:pPr defTabSz="457200"/>
            <a:endParaRPr lang="en-US" b="1" dirty="0">
              <a:solidFill>
                <a:prstClr val="black"/>
              </a:solidFill>
              <a:latin typeface="Calibri" pitchFamily="34" charset="0"/>
              <a:cs typeface="Calibri" pitchFamily="34" charset="0"/>
            </a:endParaRPr>
          </a:p>
        </p:txBody>
      </p:sp>
      <p:pic>
        <p:nvPicPr>
          <p:cNvPr id="11272"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90550" y="1312915"/>
            <a:ext cx="5637402" cy="176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mage result for NFPA sig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4594" y="307848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7985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064" y="0"/>
            <a:ext cx="5674936" cy="697584"/>
          </a:xfrm>
        </p:spPr>
        <p:txBody>
          <a:bodyPr/>
          <a:lstStyle/>
          <a:p>
            <a:r>
              <a:rPr lang="en-US" sz="2400" b="1" dirty="0">
                <a:latin typeface="Helvetica" panose="020B0604020202020204" pitchFamily="34" charset="0"/>
                <a:cs typeface="Helvetica" panose="020B0604020202020204" pitchFamily="34" charset="0"/>
              </a:rPr>
              <a:t>GHS Workplace Labeling</a:t>
            </a:r>
          </a:p>
        </p:txBody>
      </p:sp>
      <p:sp>
        <p:nvSpPr>
          <p:cNvPr id="4" name="Content Placeholder 3"/>
          <p:cNvSpPr>
            <a:spLocks noGrp="1"/>
          </p:cNvSpPr>
          <p:nvPr>
            <p:ph sz="half" idx="1"/>
          </p:nvPr>
        </p:nvSpPr>
        <p:spPr>
          <a:xfrm>
            <a:off x="4590854" y="810706"/>
            <a:ext cx="4400746" cy="5618374"/>
          </a:xfrm>
        </p:spPr>
        <p:txBody>
          <a:bodyPr>
            <a:normAutofit/>
          </a:bodyPr>
          <a:lstStyle/>
          <a:p>
            <a:r>
              <a:rPr lang="en-US" sz="2400" b="1" dirty="0">
                <a:solidFill>
                  <a:schemeClr val="tx1"/>
                </a:solidFill>
                <a:latin typeface="Helvetica" panose="020B0604020202020204" pitchFamily="34" charset="0"/>
                <a:cs typeface="Helvetica" panose="020B0604020202020204" pitchFamily="34" charset="0"/>
              </a:rPr>
              <a:t>Pictograms</a:t>
            </a:r>
            <a:r>
              <a:rPr lang="en-US" sz="2400" dirty="0">
                <a:solidFill>
                  <a:schemeClr val="tx1"/>
                </a:solidFill>
                <a:latin typeface="Helvetica" panose="020B0604020202020204" pitchFamily="34" charset="0"/>
                <a:cs typeface="Helvetica" panose="020B0604020202020204" pitchFamily="34" charset="0"/>
              </a:rPr>
              <a:t> </a:t>
            </a:r>
            <a:r>
              <a:rPr lang="en-US" sz="2400" b="1" dirty="0">
                <a:solidFill>
                  <a:schemeClr val="tx1"/>
                </a:solidFill>
                <a:latin typeface="Helvetica" panose="020B0604020202020204" pitchFamily="34" charset="0"/>
                <a:cs typeface="Helvetica" panose="020B0604020202020204" pitchFamily="34" charset="0"/>
              </a:rPr>
              <a:t>–</a:t>
            </a:r>
            <a:r>
              <a:rPr lang="en-US" sz="2400" dirty="0">
                <a:solidFill>
                  <a:schemeClr val="tx1"/>
                </a:solidFill>
                <a:latin typeface="Helvetica" panose="020B0604020202020204" pitchFamily="34" charset="0"/>
                <a:cs typeface="Helvetica" panose="020B0604020202020204" pitchFamily="34" charset="0"/>
              </a:rPr>
              <a:t> diamonds indicating chemical hazards</a:t>
            </a:r>
          </a:p>
          <a:p>
            <a:r>
              <a:rPr lang="en-US" sz="2400" b="1" dirty="0">
                <a:solidFill>
                  <a:schemeClr val="tx1"/>
                </a:solidFill>
                <a:latin typeface="Helvetica" panose="020B0604020202020204" pitchFamily="34" charset="0"/>
                <a:cs typeface="Helvetica" panose="020B0604020202020204" pitchFamily="34" charset="0"/>
              </a:rPr>
              <a:t>Signal Word- </a:t>
            </a:r>
            <a:r>
              <a:rPr lang="en-US" sz="2400" dirty="0">
                <a:solidFill>
                  <a:schemeClr val="tx1"/>
                </a:solidFill>
                <a:latin typeface="Helvetica" panose="020B0604020202020204" pitchFamily="34" charset="0"/>
                <a:cs typeface="Helvetica" panose="020B0604020202020204" pitchFamily="34" charset="0"/>
              </a:rPr>
              <a:t>either “Danger” or “Warning” as identified on the chemical SDS. Signal Word is determined by hazard category. </a:t>
            </a:r>
          </a:p>
          <a:p>
            <a:r>
              <a:rPr lang="en-US" sz="2400" b="1" dirty="0">
                <a:solidFill>
                  <a:schemeClr val="tx1"/>
                </a:solidFill>
                <a:latin typeface="Helvetica" panose="020B0604020202020204" pitchFamily="34" charset="0"/>
                <a:cs typeface="Helvetica" panose="020B0604020202020204" pitchFamily="34" charset="0"/>
              </a:rPr>
              <a:t>Hazard Statements- </a:t>
            </a:r>
            <a:r>
              <a:rPr lang="en-US" sz="2400" dirty="0">
                <a:solidFill>
                  <a:schemeClr val="tx1"/>
                </a:solidFill>
                <a:latin typeface="Helvetica" panose="020B0604020202020204" pitchFamily="34" charset="0"/>
                <a:cs typeface="Helvetica" panose="020B0604020202020204" pitchFamily="34" charset="0"/>
              </a:rPr>
              <a:t>describe the nature and degree of the product risks</a:t>
            </a:r>
          </a:p>
          <a:p>
            <a:r>
              <a:rPr lang="en-US" sz="2400" b="1" dirty="0">
                <a:solidFill>
                  <a:schemeClr val="tx1"/>
                </a:solidFill>
                <a:latin typeface="Helvetica" panose="020B0604020202020204" pitchFamily="34" charset="0"/>
                <a:cs typeface="Helvetica" panose="020B0604020202020204" pitchFamily="34" charset="0"/>
              </a:rPr>
              <a:t>Precautionary Statements- </a:t>
            </a:r>
            <a:r>
              <a:rPr lang="en-US" sz="2400" dirty="0">
                <a:solidFill>
                  <a:schemeClr val="tx1"/>
                </a:solidFill>
                <a:latin typeface="Helvetica" panose="020B0604020202020204" pitchFamily="34" charset="0"/>
                <a:cs typeface="Helvetica" panose="020B0604020202020204" pitchFamily="34" charset="0"/>
              </a:rPr>
              <a:t>how to handle the product in order to minimize risk</a:t>
            </a:r>
          </a:p>
          <a:p>
            <a:endParaRPr lang="en-US" sz="2400" dirty="0">
              <a:solidFill>
                <a:schemeClr val="tx1"/>
              </a:solidFill>
              <a:latin typeface="Helvetica" panose="020B0604020202020204" pitchFamily="34" charset="0"/>
              <a:cs typeface="Helvetica" panose="020B0604020202020204" pitchFamily="34" charset="0"/>
            </a:endParaRPr>
          </a:p>
        </p:txBody>
      </p:sp>
      <p:pic>
        <p:nvPicPr>
          <p:cNvPr id="3074" name="Picture 2" descr="GHS secondary container label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0424" y="810705"/>
            <a:ext cx="3805496" cy="565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5842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7217880"/>
              </p:ext>
            </p:extLst>
          </p:nvPr>
        </p:nvGraphicFramePr>
        <p:xfrm>
          <a:off x="2277266" y="723142"/>
          <a:ext cx="2484312" cy="5718300"/>
        </p:xfrm>
        <a:graphic>
          <a:graphicData uri="http://schemas.openxmlformats.org/drawingml/2006/table">
            <a:tbl>
              <a:tblPr firstRow="1" bandRow="1">
                <a:tableStyleId>{073A0DAA-6AF3-43AB-8588-CEC1D06C72B9}</a:tableStyleId>
              </a:tblPr>
              <a:tblGrid>
                <a:gridCol w="2484312">
                  <a:extLst>
                    <a:ext uri="{9D8B030D-6E8A-4147-A177-3AD203B41FA5}">
                      <a16:colId xmlns:a16="http://schemas.microsoft.com/office/drawing/2014/main" val="20000"/>
                    </a:ext>
                  </a:extLst>
                </a:gridCol>
              </a:tblGrid>
              <a:tr h="2122835">
                <a:tc>
                  <a:txBody>
                    <a:bodyPr/>
                    <a:lstStyle/>
                    <a:p>
                      <a:pPr algn="ctr"/>
                      <a:r>
                        <a:rPr lang="en-US" u="sng" dirty="0"/>
                        <a:t>Flammables</a:t>
                      </a:r>
                      <a:r>
                        <a:rPr lang="en-US" u="sng" baseline="0" dirty="0"/>
                        <a:t> (Flame) </a:t>
                      </a:r>
                    </a:p>
                    <a:p>
                      <a:pPr algn="ctr"/>
                      <a:r>
                        <a:rPr lang="en-US" baseline="0" dirty="0"/>
                        <a:t>Chemicals capable of </a:t>
                      </a:r>
                      <a:r>
                        <a:rPr lang="en-US" sz="1800" baseline="0" dirty="0"/>
                        <a:t>igniting </a:t>
                      </a:r>
                    </a:p>
                    <a:p>
                      <a:pPr algn="ctr"/>
                      <a:r>
                        <a:rPr lang="en-US" sz="1600" baseline="0" dirty="0"/>
                        <a:t>Includes:  Pyrophorics, self reactives, organic peroxides</a:t>
                      </a:r>
                      <a:endParaRPr lang="en-US" sz="1600" b="0" baseline="0" dirty="0">
                        <a:solidFill>
                          <a:schemeClr val="tx1"/>
                        </a:solidFill>
                      </a:endParaRPr>
                    </a:p>
                  </a:txBody>
                  <a:tcPr/>
                </a:tc>
                <a:extLst>
                  <a:ext uri="{0D108BD9-81ED-4DB2-BD59-A6C34878D82A}">
                    <a16:rowId xmlns:a16="http://schemas.microsoft.com/office/drawing/2014/main" val="10000"/>
                  </a:ext>
                </a:extLst>
              </a:tr>
              <a:tr h="1806214">
                <a:tc>
                  <a:txBody>
                    <a:bodyPr/>
                    <a:lstStyle/>
                    <a:p>
                      <a:pPr algn="ctr"/>
                      <a:r>
                        <a:rPr lang="en-US" u="sng" dirty="0"/>
                        <a:t>Oxidizers (Flame over circle)</a:t>
                      </a:r>
                      <a:r>
                        <a:rPr lang="en-US" u="sng" baseline="0" dirty="0"/>
                        <a:t> </a:t>
                      </a:r>
                    </a:p>
                    <a:p>
                      <a:pPr algn="ctr"/>
                      <a:r>
                        <a:rPr lang="en-US" baseline="0" dirty="0"/>
                        <a:t>Initiate or promote combustion</a:t>
                      </a:r>
                    </a:p>
                    <a:p>
                      <a:endParaRPr lang="en-US" dirty="0"/>
                    </a:p>
                  </a:txBody>
                  <a:tcPr/>
                </a:tc>
                <a:extLst>
                  <a:ext uri="{0D108BD9-81ED-4DB2-BD59-A6C34878D82A}">
                    <a16:rowId xmlns:a16="http://schemas.microsoft.com/office/drawing/2014/main" val="10001"/>
                  </a:ext>
                </a:extLst>
              </a:tr>
              <a:tr h="1789251">
                <a:tc>
                  <a:txBody>
                    <a:bodyPr/>
                    <a:lstStyle/>
                    <a:p>
                      <a:pPr algn="ctr"/>
                      <a:r>
                        <a:rPr lang="en-US" u="sng" dirty="0"/>
                        <a:t>Explosives (Exploding</a:t>
                      </a:r>
                      <a:r>
                        <a:rPr lang="en-US" u="sng" baseline="0" dirty="0"/>
                        <a:t> Bomb)</a:t>
                      </a:r>
                    </a:p>
                    <a:p>
                      <a:r>
                        <a:rPr lang="en-US" baseline="0" dirty="0"/>
                        <a:t>Includes: Explosives, Self-reactives, Organic Peroxide</a:t>
                      </a:r>
                    </a:p>
                  </a:txBody>
                  <a:tcPr/>
                </a:tc>
                <a:extLst>
                  <a:ext uri="{0D108BD9-81ED-4DB2-BD59-A6C34878D82A}">
                    <a16:rowId xmlns:a16="http://schemas.microsoft.com/office/drawing/2014/main" val="10002"/>
                  </a:ext>
                </a:extLst>
              </a:tr>
            </a:tbl>
          </a:graphicData>
        </a:graphic>
      </p:graphicFrame>
      <p:sp>
        <p:nvSpPr>
          <p:cNvPr id="24578" name="Title 1"/>
          <p:cNvSpPr>
            <a:spLocks noGrp="1"/>
          </p:cNvSpPr>
          <p:nvPr>
            <p:ph type="title"/>
          </p:nvPr>
        </p:nvSpPr>
        <p:spPr>
          <a:xfrm>
            <a:off x="3365368" y="0"/>
            <a:ext cx="5778632" cy="707010"/>
          </a:xfrm>
        </p:spPr>
        <p:txBody>
          <a:bodyPr/>
          <a:lstStyle/>
          <a:p>
            <a:r>
              <a:rPr lang="en-US" sz="2400" b="1" dirty="0">
                <a:latin typeface="Helvetica" panose="020B0604020202020204" pitchFamily="34" charset="0"/>
                <a:cs typeface="Helvetica" panose="020B0604020202020204" pitchFamily="34" charset="0"/>
              </a:rPr>
              <a:t>GHS Pictograms</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2766" y="903072"/>
            <a:ext cx="2007426"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774" y="2718134"/>
            <a:ext cx="1957418"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774" y="4704081"/>
            <a:ext cx="1983885"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6"/>
          <p:cNvGraphicFramePr>
            <a:graphicFrameLocks/>
          </p:cNvGraphicFramePr>
          <p:nvPr>
            <p:extLst>
              <p:ext uri="{D42A27DB-BD31-4B8C-83A1-F6EECF244321}">
                <p14:modId xmlns:p14="http://schemas.microsoft.com/office/powerpoint/2010/main" val="460585346"/>
              </p:ext>
            </p:extLst>
          </p:nvPr>
        </p:nvGraphicFramePr>
        <p:xfrm>
          <a:off x="6900604" y="723141"/>
          <a:ext cx="1971039" cy="5734430"/>
        </p:xfrm>
        <a:graphic>
          <a:graphicData uri="http://schemas.openxmlformats.org/drawingml/2006/table">
            <a:tbl>
              <a:tblPr firstRow="1" bandRow="1">
                <a:tableStyleId>{073A0DAA-6AF3-43AB-8588-CEC1D06C72B9}</a:tableStyleId>
              </a:tblPr>
              <a:tblGrid>
                <a:gridCol w="1971039">
                  <a:extLst>
                    <a:ext uri="{9D8B030D-6E8A-4147-A177-3AD203B41FA5}">
                      <a16:colId xmlns:a16="http://schemas.microsoft.com/office/drawing/2014/main" val="20000"/>
                    </a:ext>
                  </a:extLst>
                </a:gridCol>
              </a:tblGrid>
              <a:tr h="1957325">
                <a:tc>
                  <a:txBody>
                    <a:bodyPr/>
                    <a:lstStyle/>
                    <a:p>
                      <a:pPr algn="ctr"/>
                      <a:r>
                        <a:rPr lang="en-US" u="sng" dirty="0"/>
                        <a:t>Corrosive</a:t>
                      </a:r>
                    </a:p>
                    <a:p>
                      <a:pPr algn="ctr"/>
                      <a:r>
                        <a:rPr lang="en-US" u="none" dirty="0"/>
                        <a:t>Destructive</a:t>
                      </a:r>
                      <a:r>
                        <a:rPr lang="en-US" u="none" baseline="0" dirty="0"/>
                        <a:t> to tissues and/or metal</a:t>
                      </a:r>
                    </a:p>
                    <a:p>
                      <a:pPr algn="ctr"/>
                      <a:r>
                        <a:rPr lang="en-US" sz="1600" u="none" dirty="0"/>
                        <a:t>Includes: Acids,</a:t>
                      </a:r>
                      <a:r>
                        <a:rPr lang="en-US" sz="1600" u="none" baseline="0" dirty="0"/>
                        <a:t> bases, peroxides</a:t>
                      </a:r>
                      <a:endParaRPr lang="en-US" sz="1600" b="0" u="none" baseline="0" dirty="0">
                        <a:solidFill>
                          <a:schemeClr val="tx1"/>
                        </a:solidFill>
                      </a:endParaRPr>
                    </a:p>
                  </a:txBody>
                  <a:tcPr/>
                </a:tc>
                <a:extLst>
                  <a:ext uri="{0D108BD9-81ED-4DB2-BD59-A6C34878D82A}">
                    <a16:rowId xmlns:a16="http://schemas.microsoft.com/office/drawing/2014/main" val="10000"/>
                  </a:ext>
                </a:extLst>
              </a:tr>
              <a:tr h="1893843">
                <a:tc>
                  <a:txBody>
                    <a:bodyPr/>
                    <a:lstStyle/>
                    <a:p>
                      <a:pPr algn="ctr"/>
                      <a:r>
                        <a:rPr lang="en-US" u="sng" dirty="0"/>
                        <a:t>Gas Cylinder</a:t>
                      </a:r>
                    </a:p>
                    <a:p>
                      <a:pPr algn="ctr"/>
                      <a:r>
                        <a:rPr lang="en-US" sz="1600" u="none" dirty="0"/>
                        <a:t>Includes:</a:t>
                      </a:r>
                      <a:r>
                        <a:rPr lang="en-US" sz="1600" u="none" baseline="0" dirty="0"/>
                        <a:t> Gas under pressure</a:t>
                      </a:r>
                      <a:endParaRPr lang="en-US" sz="1600" b="0" u="none" baseline="0" dirty="0"/>
                    </a:p>
                  </a:txBody>
                  <a:tcPr/>
                </a:tc>
                <a:extLst>
                  <a:ext uri="{0D108BD9-81ED-4DB2-BD59-A6C34878D82A}">
                    <a16:rowId xmlns:a16="http://schemas.microsoft.com/office/drawing/2014/main" val="10001"/>
                  </a:ext>
                </a:extLst>
              </a:tr>
              <a:tr h="1883262">
                <a:tc>
                  <a:txBody>
                    <a:bodyPr/>
                    <a:lstStyle/>
                    <a:p>
                      <a:pPr algn="ctr"/>
                      <a:r>
                        <a:rPr lang="en-US" u="sng" dirty="0"/>
                        <a:t>Environmental Hazard</a:t>
                      </a:r>
                    </a:p>
                    <a:p>
                      <a:pPr algn="ctr"/>
                      <a:r>
                        <a:rPr lang="en-US" sz="1800" u="none" dirty="0"/>
                        <a:t>Environmental</a:t>
                      </a:r>
                      <a:r>
                        <a:rPr lang="en-US" sz="1800" u="none" baseline="0" dirty="0"/>
                        <a:t> Toxicity</a:t>
                      </a:r>
                      <a:endParaRPr lang="en-US" sz="1800" b="0" u="none" baseline="0" dirty="0"/>
                    </a:p>
                  </a:txBody>
                  <a:tcPr/>
                </a:tc>
                <a:extLst>
                  <a:ext uri="{0D108BD9-81ED-4DB2-BD59-A6C34878D82A}">
                    <a16:rowId xmlns:a16="http://schemas.microsoft.com/office/drawing/2014/main" val="10002"/>
                  </a:ext>
                </a:extLst>
              </a:tr>
            </a:tbl>
          </a:graphicData>
        </a:graphic>
      </p:graphicFrame>
      <p:pic>
        <p:nvPicPr>
          <p:cNvPr id="9"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23007" y="980774"/>
            <a:ext cx="187720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61578" y="2840650"/>
            <a:ext cx="2030834"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67017" y="4704081"/>
            <a:ext cx="187055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225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32012"/>
            <a:ext cx="8686801" cy="1247080"/>
          </a:xfrm>
        </p:spPr>
        <p:txBody>
          <a:bodyPr/>
          <a:lstStyle/>
          <a:p>
            <a:r>
              <a:rPr lang="en-US" sz="2400" b="1" dirty="0">
                <a:latin typeface="Helvetica" panose="020B0604020202020204" pitchFamily="34" charset="0"/>
                <a:cs typeface="Helvetica" panose="020B0604020202020204" pitchFamily="34" charset="0"/>
              </a:rPr>
              <a:t>GHS Pictograms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83899332"/>
              </p:ext>
            </p:extLst>
          </p:nvPr>
        </p:nvGraphicFramePr>
        <p:xfrm>
          <a:off x="3785517" y="1022448"/>
          <a:ext cx="3214723" cy="5320528"/>
        </p:xfrm>
        <a:graphic>
          <a:graphicData uri="http://schemas.openxmlformats.org/drawingml/2006/table">
            <a:tbl>
              <a:tblPr firstRow="1" bandRow="1">
                <a:tableStyleId>{073A0DAA-6AF3-43AB-8588-CEC1D06C72B9}</a:tableStyleId>
              </a:tblPr>
              <a:tblGrid>
                <a:gridCol w="208280">
                  <a:extLst>
                    <a:ext uri="{9D8B030D-6E8A-4147-A177-3AD203B41FA5}">
                      <a16:colId xmlns:a16="http://schemas.microsoft.com/office/drawing/2014/main" val="20000"/>
                    </a:ext>
                  </a:extLst>
                </a:gridCol>
                <a:gridCol w="3006443">
                  <a:extLst>
                    <a:ext uri="{9D8B030D-6E8A-4147-A177-3AD203B41FA5}">
                      <a16:colId xmlns:a16="http://schemas.microsoft.com/office/drawing/2014/main" val="20001"/>
                    </a:ext>
                  </a:extLst>
                </a:gridCol>
              </a:tblGrid>
              <a:tr h="1574892">
                <a:tc>
                  <a:txBody>
                    <a:bodyPr/>
                    <a:lstStyle/>
                    <a:p>
                      <a:endParaRPr lang="en-US" dirty="0"/>
                    </a:p>
                  </a:txBody>
                  <a:tcPr/>
                </a:tc>
                <a:tc>
                  <a:txBody>
                    <a:bodyPr/>
                    <a:lstStyle/>
                    <a:p>
                      <a:pPr algn="ctr"/>
                      <a:r>
                        <a:rPr lang="en-US" u="sng" dirty="0"/>
                        <a:t>Exclamation Mark</a:t>
                      </a:r>
                    </a:p>
                    <a:p>
                      <a:pPr algn="ctr"/>
                      <a:r>
                        <a:rPr lang="en-US" sz="1600" u="none" dirty="0"/>
                        <a:t>Category 4 </a:t>
                      </a:r>
                      <a:r>
                        <a:rPr lang="en-US" sz="1600" u="none" baseline="0" dirty="0"/>
                        <a:t>Acute Toxicity</a:t>
                      </a:r>
                    </a:p>
                    <a:p>
                      <a:pPr algn="ctr"/>
                      <a:r>
                        <a:rPr lang="en-US" sz="1600" u="none" baseline="0" dirty="0"/>
                        <a:t>Includes: Irritants, Dermal Sensitizers, Narcotic Effects, Resp. Tract Irritants</a:t>
                      </a:r>
                    </a:p>
                    <a:p>
                      <a:pPr algn="ctr"/>
                      <a:endParaRPr lang="en-US" sz="1600" b="0" u="none" dirty="0">
                        <a:solidFill>
                          <a:schemeClr val="tx1"/>
                        </a:solidFill>
                      </a:endParaRPr>
                    </a:p>
                  </a:txBody>
                  <a:tcPr/>
                </a:tc>
                <a:extLst>
                  <a:ext uri="{0D108BD9-81ED-4DB2-BD59-A6C34878D82A}">
                    <a16:rowId xmlns:a16="http://schemas.microsoft.com/office/drawing/2014/main" val="10000"/>
                  </a:ext>
                </a:extLst>
              </a:tr>
              <a:tr h="2007027">
                <a:tc>
                  <a:txBody>
                    <a:bodyPr/>
                    <a:lstStyle/>
                    <a:p>
                      <a:endParaRPr lang="en-US" dirty="0"/>
                    </a:p>
                  </a:txBody>
                  <a:tcPr/>
                </a:tc>
                <a:tc>
                  <a:txBody>
                    <a:bodyPr/>
                    <a:lstStyle/>
                    <a:p>
                      <a:pPr algn="ctr"/>
                      <a:r>
                        <a:rPr lang="en-US" u="sng" dirty="0"/>
                        <a:t>Health</a:t>
                      </a:r>
                      <a:r>
                        <a:rPr lang="en-US" u="sng" baseline="0" dirty="0"/>
                        <a:t> Hazard</a:t>
                      </a:r>
                    </a:p>
                    <a:p>
                      <a:pPr algn="ctr"/>
                      <a:r>
                        <a:rPr lang="en-US" sz="1600" u="none" baseline="0" dirty="0"/>
                        <a:t>Includes:  Carcinogens, Respiratory Sensitizers, Mutagenicity and                   Target Organ, Reproductive and Aspiration Toxicity </a:t>
                      </a:r>
                      <a:endParaRPr lang="en-US" sz="1600" b="0" u="none" baseline="0" dirty="0"/>
                    </a:p>
                  </a:txBody>
                  <a:tcPr/>
                </a:tc>
                <a:extLst>
                  <a:ext uri="{0D108BD9-81ED-4DB2-BD59-A6C34878D82A}">
                    <a16:rowId xmlns:a16="http://schemas.microsoft.com/office/drawing/2014/main" val="10001"/>
                  </a:ext>
                </a:extLst>
              </a:tr>
              <a:tr h="1728541">
                <a:tc>
                  <a:txBody>
                    <a:bodyPr/>
                    <a:lstStyle/>
                    <a:p>
                      <a:endParaRPr lang="en-US" dirty="0"/>
                    </a:p>
                  </a:txBody>
                  <a:tcPr/>
                </a:tc>
                <a:tc>
                  <a:txBody>
                    <a:bodyPr/>
                    <a:lstStyle/>
                    <a:p>
                      <a:pPr algn="ctr"/>
                      <a:r>
                        <a:rPr lang="en-US" u="sng" dirty="0"/>
                        <a:t>Skull</a:t>
                      </a:r>
                      <a:r>
                        <a:rPr lang="en-US" u="sng" baseline="0" dirty="0"/>
                        <a:t> and Crossbones</a:t>
                      </a:r>
                    </a:p>
                    <a:p>
                      <a:pPr algn="ctr"/>
                      <a:r>
                        <a:rPr lang="en-US" sz="1600" u="none" baseline="0" dirty="0"/>
                        <a:t>Includes:  Acute Toxicity</a:t>
                      </a:r>
                      <a:endParaRPr lang="en-US" sz="1600" b="0" u="none" baseline="0"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58</a:t>
            </a:fld>
            <a:endParaRPr lang="en-US" sz="1400"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9650" y="793963"/>
            <a:ext cx="1862623"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4211" y="2609718"/>
            <a:ext cx="1924368"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9393" y="4595548"/>
            <a:ext cx="193288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428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8229600" cy="678730"/>
          </a:xfrm>
        </p:spPr>
        <p:txBody>
          <a:bodyPr/>
          <a:lstStyle/>
          <a:p>
            <a:r>
              <a:rPr lang="en-US" sz="2400" b="1" dirty="0">
                <a:latin typeface="Helvetica" panose="020B0604020202020204" pitchFamily="34" charset="0"/>
                <a:cs typeface="Helvetica" panose="020B0604020202020204" pitchFamily="34" charset="0"/>
              </a:rPr>
              <a:t>Types of Chemicals at SUNY Poly</a:t>
            </a:r>
          </a:p>
        </p:txBody>
      </p:sp>
      <p:sp>
        <p:nvSpPr>
          <p:cNvPr id="3" name="Content Placeholder 2"/>
          <p:cNvSpPr>
            <a:spLocks noGrp="1"/>
          </p:cNvSpPr>
          <p:nvPr>
            <p:ph idx="1"/>
          </p:nvPr>
        </p:nvSpPr>
        <p:spPr>
          <a:xfrm>
            <a:off x="457199" y="1112364"/>
            <a:ext cx="8583105" cy="5507786"/>
          </a:xfrm>
        </p:spPr>
        <p:txBody>
          <a:bodyPr>
            <a:normAutofit/>
          </a:bodyPr>
          <a:lstStyle/>
          <a:p>
            <a:r>
              <a:rPr lang="en-US" sz="2800" dirty="0">
                <a:solidFill>
                  <a:schemeClr val="tx1"/>
                </a:solidFill>
                <a:latin typeface="Helvetica" panose="020B0604020202020204" pitchFamily="34" charset="0"/>
                <a:cs typeface="Helvetica" panose="020B0604020202020204" pitchFamily="34" charset="0"/>
              </a:rPr>
              <a:t>Flammables and Pyrophorics</a:t>
            </a:r>
          </a:p>
          <a:p>
            <a:r>
              <a:rPr lang="en-US" sz="2800" dirty="0">
                <a:solidFill>
                  <a:schemeClr val="tx1"/>
                </a:solidFill>
                <a:latin typeface="Helvetica" panose="020B0604020202020204" pitchFamily="34" charset="0"/>
                <a:cs typeface="Helvetica" panose="020B0604020202020204" pitchFamily="34" charset="0"/>
              </a:rPr>
              <a:t>Carcinogens</a:t>
            </a:r>
          </a:p>
          <a:p>
            <a:r>
              <a:rPr lang="en-US" sz="2800" dirty="0">
                <a:solidFill>
                  <a:schemeClr val="tx1"/>
                </a:solidFill>
                <a:latin typeface="Helvetica" panose="020B0604020202020204" pitchFamily="34" charset="0"/>
                <a:cs typeface="Helvetica" panose="020B0604020202020204" pitchFamily="34" charset="0"/>
              </a:rPr>
              <a:t>Toxics</a:t>
            </a:r>
          </a:p>
          <a:p>
            <a:r>
              <a:rPr lang="en-US" sz="2800" dirty="0">
                <a:solidFill>
                  <a:schemeClr val="tx1"/>
                </a:solidFill>
                <a:latin typeface="Helvetica" panose="020B0604020202020204" pitchFamily="34" charset="0"/>
                <a:cs typeface="Helvetica" panose="020B0604020202020204" pitchFamily="34" charset="0"/>
              </a:rPr>
              <a:t>Corrosives</a:t>
            </a:r>
          </a:p>
          <a:p>
            <a:r>
              <a:rPr lang="en-US" sz="2800" dirty="0">
                <a:solidFill>
                  <a:schemeClr val="tx1"/>
                </a:solidFill>
                <a:latin typeface="Helvetica" panose="020B0604020202020204" pitchFamily="34" charset="0"/>
                <a:cs typeface="Helvetica" panose="020B0604020202020204" pitchFamily="34" charset="0"/>
              </a:rPr>
              <a:t>Oxidizers</a:t>
            </a:r>
          </a:p>
          <a:p>
            <a:r>
              <a:rPr lang="en-US" sz="2800" dirty="0">
                <a:solidFill>
                  <a:schemeClr val="tx1"/>
                </a:solidFill>
                <a:latin typeface="Helvetica" panose="020B0604020202020204" pitchFamily="34" charset="0"/>
                <a:cs typeface="Helvetica" panose="020B0604020202020204" pitchFamily="34" charset="0"/>
              </a:rPr>
              <a:t>Compressed Gases</a:t>
            </a:r>
          </a:p>
          <a:p>
            <a:r>
              <a:rPr lang="en-US" sz="2800" dirty="0">
                <a:solidFill>
                  <a:schemeClr val="tx1"/>
                </a:solidFill>
                <a:latin typeface="Helvetica" panose="020B0604020202020204" pitchFamily="34" charset="0"/>
                <a:cs typeface="Helvetica" panose="020B0604020202020204" pitchFamily="34" charset="0"/>
              </a:rPr>
              <a:t>Cryogenics</a:t>
            </a:r>
          </a:p>
        </p:txBody>
      </p:sp>
      <p:sp>
        <p:nvSpPr>
          <p:cNvPr id="4" name="Slide Number Placeholder 3"/>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59</a:t>
            </a:fld>
            <a:endParaRPr lang="en-US" sz="1400" dirty="0">
              <a:solidFill>
                <a:prstClr val="black"/>
              </a:solidFill>
            </a:endParaRPr>
          </a:p>
        </p:txBody>
      </p:sp>
      <p:pic>
        <p:nvPicPr>
          <p:cNvPr id="5" name="Picture 20" descr="http://www.safetec.net/wp-content/uploads/2011/08/physical-flam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9054" y="1355653"/>
            <a:ext cx="1424764" cy="1424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a/a1/GHS-pictogram-acid.svg/240px-GHS-pictogram-acid.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3587" y="2080088"/>
            <a:ext cx="1400659" cy="1400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8" name="Picture 8" descr="GHS04 Compressed Gas Labe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2640" y="2835315"/>
            <a:ext cx="1572829" cy="157282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09911" y="989268"/>
            <a:ext cx="1937856" cy="313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80421" y="4408144"/>
            <a:ext cx="3967293" cy="19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34008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 y="672005"/>
            <a:ext cx="9144000" cy="5868634"/>
          </a:xfrm>
          <a:prstGeom prst="rect">
            <a:avLst/>
          </a:prstGeom>
        </p:spPr>
      </p:pic>
      <p:sp>
        <p:nvSpPr>
          <p:cNvPr id="3" name="Content Placeholder 2"/>
          <p:cNvSpPr>
            <a:spLocks noGrp="1"/>
          </p:cNvSpPr>
          <p:nvPr>
            <p:ph idx="1"/>
          </p:nvPr>
        </p:nvSpPr>
        <p:spPr>
          <a:xfrm>
            <a:off x="457200" y="791852"/>
            <a:ext cx="8229600" cy="5334311"/>
          </a:xfrm>
        </p:spPr>
        <p:txBody>
          <a:bodyPr>
            <a:noAutofit/>
          </a:bodyPr>
          <a:lstStyle/>
          <a:p>
            <a:pPr marL="0" indent="0">
              <a:buNone/>
            </a:pPr>
            <a:r>
              <a:rPr lang="en-US" sz="2800" dirty="0">
                <a:latin typeface="Arial" panose="020B0604020202020204" pitchFamily="34" charset="0"/>
                <a:cs typeface="Arial" panose="020B0604020202020204" pitchFamily="34" charset="0"/>
              </a:rPr>
              <a:t>Access to the facility is restricted to individuals with card access clearance. </a:t>
            </a:r>
          </a:p>
          <a:p>
            <a:pPr marL="0" indent="0">
              <a:buNone/>
            </a:pPr>
            <a:endParaRPr lang="en-US" sz="1800" dirty="0">
              <a:latin typeface="Arial" panose="020B0604020202020204" pitchFamily="34" charset="0"/>
              <a:cs typeface="Arial" panose="020B0604020202020204" pitchFamily="34" charset="0"/>
            </a:endParaRPr>
          </a:p>
          <a:p>
            <a:pPr>
              <a:buFont typeface="+mj-lt"/>
              <a:buAutoNum type="arabicPeriod"/>
            </a:pPr>
            <a:r>
              <a:rPr lang="en-US" sz="2200" dirty="0">
                <a:latin typeface="Arial" panose="020B0604020202020204" pitchFamily="34" charset="0"/>
                <a:cs typeface="Arial" panose="020B0604020202020204" pitchFamily="34" charset="0"/>
              </a:rPr>
              <a:t>Do not allow a person to follow you into the building or into interior areas requiring proximity card access (tailgating). </a:t>
            </a:r>
          </a:p>
          <a:p>
            <a:pPr>
              <a:buFont typeface="+mj-lt"/>
              <a:buAutoNum type="arabicPeriod"/>
            </a:pPr>
            <a:r>
              <a:rPr lang="en-US" sz="2200" dirty="0">
                <a:latin typeface="Arial" panose="020B0604020202020204" pitchFamily="34" charset="0"/>
                <a:cs typeface="Arial" panose="020B0604020202020204" pitchFamily="34" charset="0"/>
              </a:rPr>
              <a:t>Do not prop doors.</a:t>
            </a:r>
          </a:p>
          <a:p>
            <a:pPr>
              <a:buFont typeface="+mj-lt"/>
              <a:buAutoNum type="arabicPeriod"/>
            </a:pPr>
            <a:endParaRPr lang="en-US" sz="2200" dirty="0">
              <a:latin typeface="Arial" panose="020B0604020202020204" pitchFamily="34" charset="0"/>
              <a:cs typeface="Arial" panose="020B0604020202020204" pitchFamily="34" charset="0"/>
            </a:endParaRPr>
          </a:p>
          <a:p>
            <a:pPr>
              <a:buFont typeface="+mj-lt"/>
              <a:buAutoNum type="arabicPeriod"/>
            </a:pPr>
            <a:endParaRPr lang="en-US" sz="2200" dirty="0">
              <a:latin typeface="Arial" panose="020B0604020202020204" pitchFamily="34" charset="0"/>
              <a:cs typeface="Arial" panose="020B0604020202020204" pitchFamily="34" charset="0"/>
            </a:endParaRPr>
          </a:p>
          <a:p>
            <a:pPr>
              <a:buFont typeface="+mj-lt"/>
              <a:buAutoNum type="arabicPeriod"/>
            </a:pPr>
            <a:r>
              <a:rPr lang="en-US" sz="2200" dirty="0">
                <a:latin typeface="Arial" panose="020B0604020202020204" pitchFamily="34" charset="0"/>
                <a:cs typeface="Arial" panose="020B0604020202020204" pitchFamily="34" charset="0"/>
              </a:rPr>
              <a:t>Do not allow use of your access card or ID badge by any other person. </a:t>
            </a:r>
          </a:p>
          <a:p>
            <a:pPr>
              <a:buFont typeface="+mj-lt"/>
              <a:buAutoNum type="arabicPeriod"/>
            </a:pPr>
            <a:r>
              <a:rPr lang="en-US" sz="2200" dirty="0">
                <a:latin typeface="Arial" panose="020B0604020202020204" pitchFamily="34" charset="0"/>
                <a:cs typeface="Arial" panose="020B0604020202020204" pitchFamily="34" charset="0"/>
              </a:rPr>
              <a:t>Do not borrow another person’s access card.</a:t>
            </a:r>
          </a:p>
          <a:p>
            <a:pPr>
              <a:buFont typeface="+mj-lt"/>
              <a:buAutoNum type="arabicPeriod"/>
            </a:pPr>
            <a:r>
              <a:rPr lang="en-US" sz="2200" dirty="0">
                <a:latin typeface="Arial" panose="020B0604020202020204" pitchFamily="34" charset="0"/>
                <a:cs typeface="Arial" panose="020B0604020202020204" pitchFamily="34" charset="0"/>
              </a:rPr>
              <a:t>Anyone found using an access card belonging to someone else will cause both persons access to be shut off pending investigation.</a:t>
            </a:r>
          </a:p>
          <a:p>
            <a:pPr>
              <a:buFont typeface="+mj-lt"/>
              <a:buAutoNum type="arabicPeriod" startAt="2"/>
            </a:pPr>
            <a:endParaRPr lang="en-US" sz="1600" u="sng" dirty="0">
              <a:latin typeface="Bookman Old Style" pitchFamily="18" charset="0"/>
            </a:endParaRPr>
          </a:p>
        </p:txBody>
      </p:sp>
      <p:sp>
        <p:nvSpPr>
          <p:cNvPr id="2" name="Title 1"/>
          <p:cNvSpPr>
            <a:spLocks noGrp="1"/>
          </p:cNvSpPr>
          <p:nvPr>
            <p:ph type="title"/>
          </p:nvPr>
        </p:nvSpPr>
        <p:spPr>
          <a:xfrm>
            <a:off x="5608320" y="73982"/>
            <a:ext cx="3478654" cy="598022"/>
          </a:xfrm>
        </p:spPr>
        <p:txBody>
          <a:bodyPr>
            <a:noAutofit/>
          </a:bodyPr>
          <a:lstStyle/>
          <a:p>
            <a:r>
              <a:rPr lang="en-US" sz="2400" b="1" dirty="0">
                <a:latin typeface="Arial" panose="020B0604020202020204" pitchFamily="34" charset="0"/>
                <a:cs typeface="Arial" panose="020B0604020202020204" pitchFamily="34" charset="0"/>
              </a:rPr>
              <a:t>Access Control</a:t>
            </a:r>
          </a:p>
        </p:txBody>
      </p:sp>
    </p:spTree>
    <p:extLst>
      <p:ext uri="{BB962C8B-B14F-4D97-AF65-F5344CB8AC3E}">
        <p14:creationId xmlns:p14="http://schemas.microsoft.com/office/powerpoint/2010/main" val="2783842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lnSpc>
                <a:spcPct val="100000"/>
              </a:lnSpc>
            </a:pPr>
            <a:br>
              <a:rPr lang="en-US" sz="2400" b="1" dirty="0">
                <a:latin typeface="Helvetica" panose="020B0604020202020204" pitchFamily="34" charset="0"/>
                <a:cs typeface="Helvetica" panose="020B0604020202020204" pitchFamily="34" charset="0"/>
              </a:rPr>
            </a:br>
            <a:br>
              <a:rPr lang="en-US" sz="2400" b="1" dirty="0">
                <a:latin typeface="Helvetica" panose="020B0604020202020204" pitchFamily="34" charset="0"/>
                <a:cs typeface="Helvetica" panose="020B0604020202020204" pitchFamily="34" charset="0"/>
              </a:rPr>
            </a:br>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How Can You be Exposed?</a:t>
            </a:r>
            <a:br>
              <a:rPr lang="en-US" sz="2400" b="1" dirty="0">
                <a:latin typeface="Helvetica" panose="020B0604020202020204" pitchFamily="34" charset="0"/>
                <a:cs typeface="Helvetica" panose="020B0604020202020204" pitchFamily="34" charset="0"/>
              </a:rPr>
            </a:br>
            <a:br>
              <a:rPr lang="en-US" sz="2400" b="1" dirty="0">
                <a:latin typeface="Helvetica" panose="020B0604020202020204" pitchFamily="34" charset="0"/>
                <a:cs typeface="Helvetica" panose="020B0604020202020204" pitchFamily="34" charset="0"/>
              </a:rPr>
            </a:br>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How Can You be Exposed?</a:t>
            </a:r>
          </a:p>
        </p:txBody>
      </p:sp>
      <p:sp>
        <p:nvSpPr>
          <p:cNvPr id="6" name="Content Placeholder 5"/>
          <p:cNvSpPr>
            <a:spLocks noGrp="1"/>
          </p:cNvSpPr>
          <p:nvPr>
            <p:ph idx="1"/>
          </p:nvPr>
        </p:nvSpPr>
        <p:spPr/>
        <p:txBody>
          <a:bodyPr>
            <a:normAutofit/>
          </a:bodyPr>
          <a:lstStyle/>
          <a:p>
            <a:pPr marL="0" indent="0">
              <a:buNone/>
            </a:pPr>
            <a:r>
              <a:rPr lang="en-US" sz="2400" b="1" dirty="0"/>
              <a:t>Ingestion:</a:t>
            </a:r>
            <a:r>
              <a:rPr lang="en-US" sz="2400" dirty="0"/>
              <a:t> Eating</a:t>
            </a:r>
          </a:p>
          <a:p>
            <a:pPr marL="0" indent="0">
              <a:buNone/>
            </a:pPr>
            <a:endParaRPr lang="en-US" sz="2400" dirty="0"/>
          </a:p>
          <a:p>
            <a:pPr marL="0" indent="0">
              <a:buNone/>
            </a:pPr>
            <a:r>
              <a:rPr lang="en-US" sz="2400" b="1" dirty="0"/>
              <a:t>Inhalation</a:t>
            </a:r>
            <a:r>
              <a:rPr lang="en-US" sz="2400" dirty="0"/>
              <a:t>:  Breathing in through the mouth or nose</a:t>
            </a:r>
          </a:p>
          <a:p>
            <a:pPr marL="0" indent="0">
              <a:buNone/>
            </a:pPr>
            <a:endParaRPr lang="en-US" sz="2400" dirty="0"/>
          </a:p>
          <a:p>
            <a:pPr marL="0" indent="0">
              <a:buNone/>
            </a:pPr>
            <a:r>
              <a:rPr lang="en-US" sz="2400" b="1" dirty="0"/>
              <a:t>Injection</a:t>
            </a:r>
            <a:r>
              <a:rPr lang="en-US" sz="2400" dirty="0"/>
              <a:t>:  Needle stick or into a cut, directly into      					  bloodstream</a:t>
            </a:r>
          </a:p>
          <a:p>
            <a:pPr marL="0" indent="0">
              <a:buNone/>
            </a:pPr>
            <a:endParaRPr lang="en-US" sz="2400" dirty="0"/>
          </a:p>
          <a:p>
            <a:pPr marL="0" indent="0">
              <a:buNone/>
            </a:pPr>
            <a:r>
              <a:rPr lang="en-US" sz="2400" b="1" dirty="0"/>
              <a:t>Absorption</a:t>
            </a:r>
            <a:r>
              <a:rPr lang="en-US" sz="2400" dirty="0"/>
              <a:t>: Contact with the skin or eye</a:t>
            </a:r>
          </a:p>
        </p:txBody>
      </p:sp>
      <p:sp>
        <p:nvSpPr>
          <p:cNvPr id="4" name="Slide Number Placeholder 3"/>
          <p:cNvSpPr>
            <a:spLocks noGrp="1"/>
          </p:cNvSpPr>
          <p:nvPr>
            <p:ph type="sldNum" sz="quarter" idx="4294967295"/>
          </p:nvPr>
        </p:nvSpPr>
        <p:spPr>
          <a:xfrm>
            <a:off x="8582025" y="6356350"/>
            <a:ext cx="561975" cy="365125"/>
          </a:xfrm>
          <a:prstGeom prst="rect">
            <a:avLst/>
          </a:prstGeom>
        </p:spPr>
        <p:txBody>
          <a:bodyPr/>
          <a:lstStyle/>
          <a:p>
            <a:pPr defTabSz="457200">
              <a:defRPr/>
            </a:pPr>
            <a:fld id="{96132012-E32E-4739-BDA7-A513EA53974C}" type="slidenum">
              <a:rPr lang="en-US">
                <a:solidFill>
                  <a:prstClr val="black"/>
                </a:solidFill>
              </a:rPr>
              <a:pPr defTabSz="457200">
                <a:defRPr/>
              </a:pPr>
              <a:t>60</a:t>
            </a:fld>
            <a:endParaRPr lang="en-US" sz="1400" dirty="0">
              <a:solidFill>
                <a:prstClr val="black"/>
              </a:solidFill>
            </a:endParaRPr>
          </a:p>
        </p:txBody>
      </p:sp>
      <p:graphicFrame>
        <p:nvGraphicFramePr>
          <p:cNvPr id="7170" name="Object 4"/>
          <p:cNvGraphicFramePr>
            <a:graphicFrameLocks noChangeAspect="1"/>
          </p:cNvGraphicFramePr>
          <p:nvPr>
            <p:extLst>
              <p:ext uri="{D42A27DB-BD31-4B8C-83A1-F6EECF244321}">
                <p14:modId xmlns:p14="http://schemas.microsoft.com/office/powerpoint/2010/main" val="467685732"/>
              </p:ext>
            </p:extLst>
          </p:nvPr>
        </p:nvGraphicFramePr>
        <p:xfrm>
          <a:off x="7200293" y="2498688"/>
          <a:ext cx="1760190" cy="3468688"/>
        </p:xfrm>
        <a:graphic>
          <a:graphicData uri="http://schemas.openxmlformats.org/presentationml/2006/ole">
            <mc:AlternateContent xmlns:mc="http://schemas.openxmlformats.org/markup-compatibility/2006">
              <mc:Choice xmlns:v="urn:schemas-microsoft-com:vml" Requires="v">
                <p:oleObj spid="_x0000_s2357" name="Clip" r:id="rId4" imgW="1760760" imgH="3468960" progId="">
                  <p:embed/>
                </p:oleObj>
              </mc:Choice>
              <mc:Fallback>
                <p:oleObj name="Clip" r:id="rId4" imgW="1760760" imgH="3468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293" y="2498688"/>
                        <a:ext cx="1760190" cy="3468688"/>
                      </a:xfrm>
                      <a:prstGeom prst="rect">
                        <a:avLst/>
                      </a:prstGeom>
                      <a:noFill/>
                    </p:spPr>
                  </p:pic>
                </p:oleObj>
              </mc:Fallback>
            </mc:AlternateContent>
          </a:graphicData>
        </a:graphic>
      </p:graphicFrame>
    </p:spTree>
    <p:extLst>
      <p:ext uri="{BB962C8B-B14F-4D97-AF65-F5344CB8AC3E}">
        <p14:creationId xmlns:p14="http://schemas.microsoft.com/office/powerpoint/2010/main" val="193976609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lIns="90488" tIns="44450" rIns="90488" bIns="44450" anchor="ctr">
            <a:noAutofit/>
          </a:bodyPr>
          <a:lstStyle/>
          <a:p>
            <a:pPr eaLnBrk="1" hangingPunct="1"/>
            <a:r>
              <a:rPr lang="en-US" sz="2400" b="1" dirty="0">
                <a:latin typeface="Helvetica" panose="020B0604020202020204" pitchFamily="34" charset="0"/>
                <a:cs typeface="Helvetica" panose="020B0604020202020204" pitchFamily="34" charset="0"/>
              </a:rPr>
              <a:t>Prevent Exposure Using</a:t>
            </a:r>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 the Hierarchy of Controls</a:t>
            </a:r>
          </a:p>
        </p:txBody>
      </p:sp>
      <p:sp>
        <p:nvSpPr>
          <p:cNvPr id="10244" name="Rectangle 3"/>
          <p:cNvSpPr>
            <a:spLocks noGrp="1" noChangeArrowheads="1"/>
          </p:cNvSpPr>
          <p:nvPr>
            <p:ph sz="half" idx="1"/>
          </p:nvPr>
        </p:nvSpPr>
        <p:spPr>
          <a:xfrm>
            <a:off x="253999" y="1097280"/>
            <a:ext cx="8524241" cy="5028883"/>
          </a:xfrm>
          <a:noFill/>
        </p:spPr>
        <p:txBody>
          <a:bodyPr lIns="90488" tIns="44450" rIns="90488" bIns="44450">
            <a:normAutofit/>
          </a:bodyPr>
          <a:lstStyle/>
          <a:p>
            <a:pPr marL="514350" indent="-514350" eaLnBrk="1" hangingPunct="1">
              <a:buFont typeface="+mj-lt"/>
              <a:buAutoNum type="arabicPeriod"/>
            </a:pPr>
            <a:r>
              <a:rPr lang="en-US" sz="2800" dirty="0">
                <a:solidFill>
                  <a:schemeClr val="tx1"/>
                </a:solidFill>
                <a:latin typeface="Helvetica" panose="020B0604020202020204" pitchFamily="34" charset="0"/>
                <a:cs typeface="Helvetica" panose="020B0604020202020204" pitchFamily="34" charset="0"/>
              </a:rPr>
              <a:t>Engineering Controls</a:t>
            </a:r>
          </a:p>
          <a:p>
            <a:pPr marL="514350" indent="-514350" eaLnBrk="1" hangingPunct="1">
              <a:buFont typeface="+mj-lt"/>
              <a:buAutoNum type="arabicPeriod"/>
            </a:pPr>
            <a:r>
              <a:rPr lang="en-US" sz="2800" dirty="0">
                <a:solidFill>
                  <a:schemeClr val="tx1"/>
                </a:solidFill>
                <a:latin typeface="Helvetica" panose="020B0604020202020204" pitchFamily="34" charset="0"/>
                <a:cs typeface="Helvetica" panose="020B0604020202020204" pitchFamily="34" charset="0"/>
              </a:rPr>
              <a:t>Administrative Controls </a:t>
            </a:r>
          </a:p>
          <a:p>
            <a:pPr marL="514350" indent="-514350" eaLnBrk="1" hangingPunct="1">
              <a:buFont typeface="+mj-lt"/>
              <a:buAutoNum type="arabicPeriod"/>
            </a:pPr>
            <a:r>
              <a:rPr lang="en-US" sz="2800" dirty="0">
                <a:solidFill>
                  <a:schemeClr val="tx1"/>
                </a:solidFill>
                <a:latin typeface="Helvetica" panose="020B0604020202020204" pitchFamily="34" charset="0"/>
                <a:cs typeface="Helvetica" panose="020B0604020202020204" pitchFamily="34" charset="0"/>
              </a:rPr>
              <a:t>Personal </a:t>
            </a:r>
            <a:r>
              <a:rPr lang="en-US" dirty="0">
                <a:latin typeface="Helvetica" panose="020B0604020202020204" pitchFamily="34" charset="0"/>
                <a:cs typeface="Helvetica" panose="020B0604020202020204" pitchFamily="34" charset="0"/>
              </a:rPr>
              <a:t>P</a:t>
            </a:r>
            <a:r>
              <a:rPr lang="en-US" sz="2800" dirty="0">
                <a:solidFill>
                  <a:schemeClr val="tx1"/>
                </a:solidFill>
                <a:latin typeface="Helvetica" panose="020B0604020202020204" pitchFamily="34" charset="0"/>
                <a:cs typeface="Helvetica" panose="020B0604020202020204" pitchFamily="34" charset="0"/>
              </a:rPr>
              <a:t>rotective </a:t>
            </a:r>
            <a:r>
              <a:rPr lang="en-US" dirty="0">
                <a:latin typeface="Helvetica" panose="020B0604020202020204" pitchFamily="34" charset="0"/>
                <a:cs typeface="Helvetica" panose="020B0604020202020204" pitchFamily="34" charset="0"/>
              </a:rPr>
              <a:t>E</a:t>
            </a:r>
            <a:r>
              <a:rPr lang="en-US" sz="2800" dirty="0">
                <a:solidFill>
                  <a:schemeClr val="tx1"/>
                </a:solidFill>
                <a:latin typeface="Helvetica" panose="020B0604020202020204" pitchFamily="34" charset="0"/>
                <a:cs typeface="Helvetica" panose="020B0604020202020204" pitchFamily="34" charset="0"/>
              </a:rPr>
              <a:t>quipment (PPE)</a:t>
            </a:r>
          </a:p>
          <a:p>
            <a:pPr marL="457200" lvl="1" indent="0">
              <a:buNone/>
            </a:pPr>
            <a:endParaRPr lang="en-US" sz="2000" dirty="0">
              <a:latin typeface="Helvetica" panose="020B0604020202020204" pitchFamily="34" charset="0"/>
              <a:cs typeface="Helvetica" panose="020B0604020202020204" pitchFamily="34" charset="0"/>
            </a:endParaRPr>
          </a:p>
          <a:p>
            <a:pPr marL="457200" lvl="1" indent="0">
              <a:buNone/>
            </a:pPr>
            <a:r>
              <a:rPr lang="en-US" dirty="0">
                <a:latin typeface="Helvetica" panose="020B0604020202020204" pitchFamily="34" charset="0"/>
                <a:cs typeface="Helvetica" panose="020B0604020202020204" pitchFamily="34" charset="0"/>
              </a:rPr>
              <a:t>NOTE: Hard hats are required in the NFN/NFC subfab</a:t>
            </a:r>
          </a:p>
          <a:p>
            <a:pPr marL="457200" lvl="1" indent="0">
              <a:buNone/>
            </a:pPr>
            <a:endParaRPr lang="en-US" sz="2000" dirty="0">
              <a:solidFill>
                <a:srgbClr val="1CA654"/>
              </a:solidFill>
              <a:latin typeface="Helvetica" panose="020B0604020202020204" pitchFamily="34" charset="0"/>
              <a:cs typeface="Helvetica" panose="020B0604020202020204" pitchFamily="34" charset="0"/>
            </a:endParaRPr>
          </a:p>
        </p:txBody>
      </p:sp>
      <p:pic>
        <p:nvPicPr>
          <p:cNvPr id="8" name="Picture 2" descr="E:\Icons Logos\ppe.jp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543425" y="3640871"/>
            <a:ext cx="4038600" cy="2485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670756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sz="2400" b="1" dirty="0">
                <a:latin typeface="Helvetica" panose="020B0604020202020204" pitchFamily="34" charset="0"/>
                <a:cs typeface="Helvetica" panose="020B0604020202020204" pitchFamily="34" charset="0"/>
              </a:rPr>
              <a:t>Chemical Exposure</a:t>
            </a:r>
          </a:p>
        </p:txBody>
      </p:sp>
      <p:sp>
        <p:nvSpPr>
          <p:cNvPr id="60419" name="Rectangle 3"/>
          <p:cNvSpPr>
            <a:spLocks noGrp="1" noChangeArrowheads="1"/>
          </p:cNvSpPr>
          <p:nvPr>
            <p:ph idx="1"/>
          </p:nvPr>
        </p:nvSpPr>
        <p:spPr/>
        <p:txBody>
          <a:bodyPr>
            <a:normAutofit/>
          </a:bodyPr>
          <a:lstStyle/>
          <a:p>
            <a:pPr eaLnBrk="1" hangingPunct="1">
              <a:lnSpc>
                <a:spcPct val="90000"/>
              </a:lnSpc>
            </a:pPr>
            <a:r>
              <a:rPr lang="en-US" dirty="0">
                <a:latin typeface="Helvetica" panose="020B0604020202020204" pitchFamily="34" charset="0"/>
                <a:cs typeface="Helvetica" panose="020B0604020202020204" pitchFamily="34" charset="0"/>
              </a:rPr>
              <a:t>If you suspect that you have been exposed to a chemical and are experiencing any of the following symptoms:</a:t>
            </a:r>
          </a:p>
          <a:p>
            <a:pPr lvl="1" eaLnBrk="1" hangingPunct="1">
              <a:lnSpc>
                <a:spcPct val="90000"/>
              </a:lnSpc>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Dizziness</a:t>
            </a:r>
          </a:p>
          <a:p>
            <a:pPr lvl="1">
              <a:lnSpc>
                <a:spcPct val="90000"/>
              </a:lnSpc>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Shortness of breath</a:t>
            </a:r>
          </a:p>
          <a:p>
            <a:pPr lvl="1" eaLnBrk="1" hangingPunct="1">
              <a:lnSpc>
                <a:spcPct val="90000"/>
              </a:lnSpc>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Headache</a:t>
            </a:r>
          </a:p>
          <a:p>
            <a:pPr lvl="1" eaLnBrk="1" hangingPunct="1">
              <a:lnSpc>
                <a:spcPct val="90000"/>
              </a:lnSpc>
              <a:buFont typeface="Courier New" panose="02070309020205020404" pitchFamily="49" charset="0"/>
              <a:buChar char="o"/>
            </a:pPr>
            <a:r>
              <a:rPr lang="en-US" sz="2800" dirty="0">
                <a:latin typeface="Helvetica" panose="020B0604020202020204" pitchFamily="34" charset="0"/>
                <a:cs typeface="Helvetica" panose="020B0604020202020204" pitchFamily="34" charset="0"/>
              </a:rPr>
              <a:t>Upset stomach</a:t>
            </a:r>
          </a:p>
          <a:p>
            <a:pPr marL="457200" lvl="1" indent="0" eaLnBrk="1" hangingPunct="1">
              <a:lnSpc>
                <a:spcPct val="90000"/>
              </a:lnSpc>
              <a:buNone/>
            </a:pPr>
            <a:endParaRPr lang="en-US" sz="2400" dirty="0">
              <a:latin typeface="Helvetica" panose="020B0604020202020204" pitchFamily="34" charset="0"/>
              <a:cs typeface="Helvetica" panose="020B0604020202020204" pitchFamily="34" charset="0"/>
            </a:endParaRPr>
          </a:p>
          <a:p>
            <a:pPr lvl="1" algn="ctr" eaLnBrk="1" hangingPunct="1">
              <a:lnSpc>
                <a:spcPct val="90000"/>
              </a:lnSpc>
              <a:buFont typeface="Wingdings" pitchFamily="2" charset="2"/>
              <a:buNone/>
            </a:pPr>
            <a:r>
              <a:rPr lang="en-US" sz="2400" u="sng" dirty="0">
                <a:solidFill>
                  <a:srgbClr val="FF0000"/>
                </a:solidFill>
                <a:latin typeface="Helvetica" panose="020B0604020202020204" pitchFamily="34" charset="0"/>
                <a:cs typeface="Helvetica" panose="020B0604020202020204" pitchFamily="34" charset="0"/>
              </a:rPr>
              <a:t>CALL (518) 437-8600 </a:t>
            </a:r>
          </a:p>
          <a:p>
            <a:pPr lvl="1" algn="ctr" eaLnBrk="1" hangingPunct="1">
              <a:lnSpc>
                <a:spcPct val="90000"/>
              </a:lnSpc>
              <a:buFont typeface="Wingdings" pitchFamily="2" charset="2"/>
              <a:buNone/>
            </a:pPr>
            <a:r>
              <a:rPr lang="en-US" sz="2400" u="sng" dirty="0">
                <a:latin typeface="Helvetica" panose="020B0604020202020204" pitchFamily="34" charset="0"/>
                <a:cs typeface="Helvetica" panose="020B0604020202020204" pitchFamily="34" charset="0"/>
              </a:rPr>
              <a:t>and </a:t>
            </a:r>
          </a:p>
          <a:p>
            <a:pPr lvl="1" algn="ctr" eaLnBrk="1" hangingPunct="1">
              <a:lnSpc>
                <a:spcPct val="90000"/>
              </a:lnSpc>
              <a:buFont typeface="Wingdings" pitchFamily="2" charset="2"/>
              <a:buNone/>
            </a:pPr>
            <a:r>
              <a:rPr lang="en-US" sz="2400" u="sng" dirty="0">
                <a:latin typeface="Helvetica" panose="020B0604020202020204" pitchFamily="34" charset="0"/>
                <a:cs typeface="Helvetica" panose="020B0604020202020204" pitchFamily="34" charset="0"/>
              </a:rPr>
              <a:t>CONTACT YOUR SUPERVISOR IMMEDIATELY</a:t>
            </a:r>
            <a:endParaRPr lang="en-US" sz="2400" dirty="0">
              <a:latin typeface="Helvetica" panose="020B0604020202020204" pitchFamily="34" charset="0"/>
              <a:cs typeface="Helvetica" panose="020B0604020202020204" pitchFamily="34" charset="0"/>
            </a:endParaRPr>
          </a:p>
        </p:txBody>
      </p:sp>
      <p:pic>
        <p:nvPicPr>
          <p:cNvPr id="18434" name="Picture 2" descr="http://drcaram.files.wordpress.com/2012/06/signs_and_symptoms_of_concussion.jp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9221" l="1558" r="99740">
                        <a14:backgroundMark x1="15844" y1="24935" x2="23636" y2="0"/>
                        <a14:backgroundMark x1="55065" y1="15844" x2="55065" y2="13766"/>
                        <a14:backgroundMark x1="32208" y1="45455" x2="36364" y2="44675"/>
                      </a14:backgroundRemoval>
                    </a14:imgEffect>
                  </a14:imgLayer>
                </a14:imgProps>
              </a:ext>
              <a:ext uri="{28A0092B-C50C-407E-A947-70E740481C1C}">
                <a14:useLocalDpi xmlns:a14="http://schemas.microsoft.com/office/drawing/2010/main"/>
              </a:ext>
            </a:extLst>
          </a:blip>
          <a:srcRect/>
          <a:stretch>
            <a:fillRect/>
          </a:stretch>
        </p:blipFill>
        <p:spPr bwMode="auto">
          <a:xfrm>
            <a:off x="6122106" y="2155670"/>
            <a:ext cx="2209093" cy="2209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5548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04456" y="-191069"/>
            <a:ext cx="6139544" cy="1086615"/>
          </a:xfrm>
        </p:spPr>
        <p:txBody>
          <a:bodyPr>
            <a:normAutofit/>
          </a:bodyPr>
          <a:lstStyle/>
          <a:p>
            <a:pPr eaLnBrk="1" hangingPunct="1"/>
            <a:r>
              <a:rPr lang="en-US" sz="2400" b="1" dirty="0">
                <a:latin typeface="Helvetica" panose="020B0604020202020204" pitchFamily="34" charset="0"/>
                <a:cs typeface="Helvetica" panose="020B0604020202020204" pitchFamily="34" charset="0"/>
              </a:rPr>
              <a:t>      If you are splashed with a chemical </a:t>
            </a:r>
          </a:p>
        </p:txBody>
      </p:sp>
      <p:sp>
        <p:nvSpPr>
          <p:cNvPr id="55299" name="Rectangle 3"/>
          <p:cNvSpPr>
            <a:spLocks noGrp="1" noChangeArrowheads="1"/>
          </p:cNvSpPr>
          <p:nvPr>
            <p:ph sz="half" idx="1"/>
          </p:nvPr>
        </p:nvSpPr>
        <p:spPr>
          <a:xfrm>
            <a:off x="172720" y="970961"/>
            <a:ext cx="6797040" cy="5385389"/>
          </a:xfrm>
        </p:spPr>
        <p:txBody>
          <a:bodyPr>
            <a:normAutofit/>
          </a:bodyPr>
          <a:lstStyle/>
          <a:p>
            <a:pPr eaLnBrk="1" hangingPunct="1">
              <a:lnSpc>
                <a:spcPct val="90000"/>
              </a:lnSpc>
              <a:buFont typeface="Wingdings" pitchFamily="2" charset="2"/>
              <a:buNone/>
            </a:pPr>
            <a:r>
              <a:rPr lang="en-US" sz="2400" dirty="0">
                <a:solidFill>
                  <a:srgbClr val="2A3D7A"/>
                </a:solidFill>
                <a:latin typeface="Helvetica" panose="020B0604020202020204" pitchFamily="34" charset="0"/>
                <a:cs typeface="Helvetica" panose="020B0604020202020204" pitchFamily="34" charset="0"/>
              </a:rPr>
              <a:t>G</a:t>
            </a:r>
            <a:r>
              <a:rPr lang="en-US" sz="2400" dirty="0">
                <a:solidFill>
                  <a:schemeClr val="tx1"/>
                </a:solidFill>
                <a:latin typeface="Helvetica" panose="020B0604020202020204" pitchFamily="34" charset="0"/>
                <a:cs typeface="Helvetica" panose="020B0604020202020204" pitchFamily="34" charset="0"/>
              </a:rPr>
              <a:t>o to the closest shower</a:t>
            </a:r>
          </a:p>
          <a:p>
            <a:pPr lvl="1" eaLnBrk="1" hangingPunct="1">
              <a:lnSpc>
                <a:spcPct val="90000"/>
              </a:lnSpc>
            </a:pPr>
            <a:r>
              <a:rPr lang="en-US" dirty="0">
                <a:solidFill>
                  <a:schemeClr val="tx1"/>
                </a:solidFill>
                <a:latin typeface="Helvetica" panose="020B0604020202020204" pitchFamily="34" charset="0"/>
                <a:cs typeface="Helvetica" panose="020B0604020202020204" pitchFamily="34" charset="0"/>
              </a:rPr>
              <a:t>Remove contaminated clothing: Clothing will keep the chemical in close contact with the skin</a:t>
            </a:r>
          </a:p>
          <a:p>
            <a:pPr marL="457200" lvl="1" indent="0" eaLnBrk="1" hangingPunct="1">
              <a:lnSpc>
                <a:spcPct val="90000"/>
              </a:lnSpc>
              <a:buNone/>
            </a:pPr>
            <a:endParaRPr lang="en-US" dirty="0">
              <a:solidFill>
                <a:schemeClr val="tx1"/>
              </a:solidFill>
              <a:latin typeface="Helvetica" panose="020B0604020202020204" pitchFamily="34" charset="0"/>
              <a:cs typeface="Helvetica" panose="020B0604020202020204" pitchFamily="34" charset="0"/>
            </a:endParaRPr>
          </a:p>
          <a:p>
            <a:pPr lvl="1" eaLnBrk="1" hangingPunct="1">
              <a:lnSpc>
                <a:spcPct val="90000"/>
              </a:lnSpc>
            </a:pPr>
            <a:r>
              <a:rPr lang="en-US" dirty="0">
                <a:solidFill>
                  <a:schemeClr val="tx1"/>
                </a:solidFill>
                <a:latin typeface="Helvetica" panose="020B0604020202020204" pitchFamily="34" charset="0"/>
                <a:cs typeface="Helvetica" panose="020B0604020202020204" pitchFamily="34" charset="0"/>
              </a:rPr>
              <a:t>Rinse for 15 minutes with water or until medical help arrives</a:t>
            </a:r>
          </a:p>
          <a:p>
            <a:pPr marL="457200" lvl="1" indent="0" eaLnBrk="1" hangingPunct="1">
              <a:lnSpc>
                <a:spcPct val="90000"/>
              </a:lnSpc>
              <a:buNone/>
            </a:pPr>
            <a:endParaRPr lang="en-US" dirty="0">
              <a:solidFill>
                <a:schemeClr val="tx1"/>
              </a:solidFill>
              <a:latin typeface="Helvetica" panose="020B0604020202020204" pitchFamily="34" charset="0"/>
              <a:cs typeface="Helvetica" panose="020B0604020202020204" pitchFamily="34" charset="0"/>
            </a:endParaRPr>
          </a:p>
          <a:p>
            <a:pPr lvl="1" eaLnBrk="1" hangingPunct="1">
              <a:lnSpc>
                <a:spcPct val="90000"/>
              </a:lnSpc>
            </a:pPr>
            <a:r>
              <a:rPr lang="en-US" dirty="0">
                <a:solidFill>
                  <a:schemeClr val="tx1"/>
                </a:solidFill>
                <a:latin typeface="Helvetica" panose="020B0604020202020204" pitchFamily="34" charset="0"/>
                <a:cs typeface="Helvetica" panose="020B0604020202020204" pitchFamily="34" charset="0"/>
              </a:rPr>
              <a:t>Get someone to call </a:t>
            </a:r>
            <a:r>
              <a:rPr lang="en-US" b="1" dirty="0">
                <a:solidFill>
                  <a:srgbClr val="FF0000"/>
                </a:solidFill>
                <a:latin typeface="Helvetica" panose="020B0604020202020204" pitchFamily="34" charset="0"/>
                <a:cs typeface="Helvetica" panose="020B0604020202020204" pitchFamily="34" charset="0"/>
              </a:rPr>
              <a:t>(518) 437-8600</a:t>
            </a:r>
            <a:r>
              <a:rPr lang="en-US" dirty="0">
                <a:solidFill>
                  <a:srgbClr val="FF0000"/>
                </a:solidFill>
                <a:latin typeface="Helvetica" panose="020B0604020202020204" pitchFamily="34" charset="0"/>
                <a:cs typeface="Helvetica" panose="020B0604020202020204" pitchFamily="34" charset="0"/>
              </a:rPr>
              <a:t> </a:t>
            </a:r>
            <a:r>
              <a:rPr lang="en-US" dirty="0">
                <a:solidFill>
                  <a:schemeClr val="tx1"/>
                </a:solidFill>
                <a:latin typeface="Helvetica" panose="020B0604020202020204" pitchFamily="34" charset="0"/>
                <a:cs typeface="Helvetica" panose="020B0604020202020204" pitchFamily="34" charset="0"/>
              </a:rPr>
              <a:t>and notify your supervisor</a:t>
            </a:r>
          </a:p>
          <a:p>
            <a:pPr marL="457200" lvl="1" indent="0" eaLnBrk="1" hangingPunct="1">
              <a:lnSpc>
                <a:spcPct val="90000"/>
              </a:lnSpc>
              <a:buNone/>
            </a:pPr>
            <a:endParaRPr lang="en-US" dirty="0">
              <a:solidFill>
                <a:schemeClr val="tx1"/>
              </a:solidFill>
              <a:latin typeface="Helvetica" panose="020B0604020202020204" pitchFamily="34" charset="0"/>
              <a:cs typeface="Helvetica" panose="020B0604020202020204" pitchFamily="34" charset="0"/>
            </a:endParaRPr>
          </a:p>
          <a:p>
            <a:pPr lvl="1" eaLnBrk="1" hangingPunct="1">
              <a:lnSpc>
                <a:spcPct val="90000"/>
              </a:lnSpc>
            </a:pPr>
            <a:r>
              <a:rPr lang="en-US" dirty="0">
                <a:solidFill>
                  <a:schemeClr val="tx1"/>
                </a:solidFill>
                <a:latin typeface="Helvetica" panose="020B0604020202020204" pitchFamily="34" charset="0"/>
                <a:cs typeface="Helvetica" panose="020B0604020202020204" pitchFamily="34" charset="0"/>
              </a:rPr>
              <a:t>Contact to the eyes: Hold eyelids open and apart with your thumbs and finger while rinsing</a:t>
            </a:r>
          </a:p>
        </p:txBody>
      </p:sp>
      <p:pic>
        <p:nvPicPr>
          <p:cNvPr id="19458" name="Picture 2" descr="http://www.drs.illinois.edu/images/genlab/Attachment1_Signs.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2982" y="1483360"/>
            <a:ext cx="1662627" cy="990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699" name="Picture 3" descr="E:\Icons Logos\Emergency Shower 0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934"/>
          <a:stretch/>
        </p:blipFill>
        <p:spPr bwMode="auto">
          <a:xfrm>
            <a:off x="7719129" y="3012533"/>
            <a:ext cx="1173532" cy="3471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9113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598862" y="1349297"/>
            <a:ext cx="3810414" cy="3295189"/>
          </a:xfrm>
        </p:spPr>
        <p:txBody>
          <a:bodyPr/>
          <a:lstStyle/>
          <a:p>
            <a:pPr eaLnBrk="1" hangingPunct="1"/>
            <a:r>
              <a:rPr lang="en-US" sz="4800" b="1" dirty="0">
                <a:latin typeface="Helvetica" panose="020B0604020202020204" pitchFamily="34" charset="0"/>
                <a:cs typeface="Helvetica" panose="020B0604020202020204" pitchFamily="34" charset="0"/>
              </a:rPr>
              <a:t>Waste Labeling </a:t>
            </a:r>
          </a:p>
        </p:txBody>
      </p:sp>
      <p:sp>
        <p:nvSpPr>
          <p:cNvPr id="2" name="Slide Number Placeholder 1"/>
          <p:cNvSpPr>
            <a:spLocks noGrp="1"/>
          </p:cNvSpPr>
          <p:nvPr>
            <p:ph type="sldNum" sz="quarter" idx="4294967295"/>
          </p:nvPr>
        </p:nvSpPr>
        <p:spPr>
          <a:xfrm>
            <a:off x="8582025" y="6356350"/>
            <a:ext cx="561975" cy="365125"/>
          </a:xfrm>
          <a:prstGeom prst="rect">
            <a:avLst/>
          </a:prstGeom>
        </p:spPr>
        <p:txBody>
          <a:bodyPr/>
          <a:lstStyle/>
          <a:p>
            <a:pPr defTabSz="457200">
              <a:defRPr/>
            </a:pPr>
            <a:fld id="{6AAA2F62-E1F0-4329-9AD3-E00FB24D1408}" type="slidenum">
              <a:rPr lang="en-US">
                <a:solidFill>
                  <a:prstClr val="black"/>
                </a:solidFill>
              </a:rPr>
              <a:pPr defTabSz="457200">
                <a:defRPr/>
              </a:pPr>
              <a:t>64</a:t>
            </a:fld>
            <a:endParaRPr lang="en-US" dirty="0">
              <a:solidFill>
                <a:prstClr val="black"/>
              </a:solidFill>
            </a:endParaRPr>
          </a:p>
        </p:txBody>
      </p:sp>
    </p:spTree>
    <p:extLst>
      <p:ext uri="{BB962C8B-B14F-4D97-AF65-F5344CB8AC3E}">
        <p14:creationId xmlns:p14="http://schemas.microsoft.com/office/powerpoint/2010/main" val="3794278694"/>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100" y="-423081"/>
            <a:ext cx="5872900" cy="1497737"/>
          </a:xfrm>
        </p:spPr>
        <p:txBody>
          <a:bodyPr/>
          <a:lstStyle/>
          <a:p>
            <a:r>
              <a:rPr lang="en-US" sz="2400" b="1" dirty="0">
                <a:latin typeface="Helvetica" panose="020B0604020202020204" pitchFamily="34" charset="0"/>
                <a:cs typeface="Helvetica" panose="020B0604020202020204" pitchFamily="34" charset="0"/>
              </a:rPr>
              <a:t>Universal Waste </a:t>
            </a:r>
          </a:p>
        </p:txBody>
      </p:sp>
      <p:sp>
        <p:nvSpPr>
          <p:cNvPr id="3" name="Content Placeholder 2"/>
          <p:cNvSpPr>
            <a:spLocks noGrp="1"/>
          </p:cNvSpPr>
          <p:nvPr>
            <p:ph idx="1"/>
          </p:nvPr>
        </p:nvSpPr>
        <p:spPr>
          <a:xfrm>
            <a:off x="457201" y="904240"/>
            <a:ext cx="4155440" cy="5221923"/>
          </a:xfrm>
        </p:spPr>
        <p:txBody>
          <a:bodyPr>
            <a:normAutofit lnSpcReduction="10000"/>
          </a:bodyPr>
          <a:lstStyle/>
          <a:p>
            <a:r>
              <a:rPr lang="en-US" dirty="0">
                <a:solidFill>
                  <a:schemeClr val="tx1"/>
                </a:solidFill>
                <a:latin typeface="Helvetica" panose="020B0604020202020204" pitchFamily="34" charset="0"/>
                <a:cs typeface="Helvetica" panose="020B0604020202020204" pitchFamily="34" charset="0"/>
              </a:rPr>
              <a:t>Batteries</a:t>
            </a:r>
          </a:p>
          <a:p>
            <a:r>
              <a:rPr lang="en-US" dirty="0">
                <a:latin typeface="Helvetica" panose="020B0604020202020204" pitchFamily="34" charset="0"/>
                <a:cs typeface="Helvetica" panose="020B0604020202020204" pitchFamily="34" charset="0"/>
              </a:rPr>
              <a:t>Ballasts</a:t>
            </a:r>
            <a:endParaRPr lang="en-US" dirty="0">
              <a:solidFill>
                <a:schemeClr val="tx1"/>
              </a:solidFill>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L</a:t>
            </a:r>
            <a:r>
              <a:rPr lang="en-US" dirty="0">
                <a:solidFill>
                  <a:schemeClr val="tx1"/>
                </a:solidFill>
                <a:latin typeface="Helvetica" panose="020B0604020202020204" pitchFamily="34" charset="0"/>
                <a:cs typeface="Helvetica" panose="020B0604020202020204" pitchFamily="34" charset="0"/>
              </a:rPr>
              <a:t>ightbulbs</a:t>
            </a:r>
          </a:p>
          <a:p>
            <a:endParaRPr lang="en-US" dirty="0">
              <a:solidFill>
                <a:schemeClr val="tx1"/>
              </a:solidFill>
              <a:latin typeface="Helvetica" panose="020B0604020202020204" pitchFamily="34" charset="0"/>
              <a:cs typeface="Helvetica" panose="020B0604020202020204" pitchFamily="34" charset="0"/>
            </a:endParaRPr>
          </a:p>
          <a:p>
            <a:pPr marL="0" indent="0">
              <a:buNone/>
            </a:pPr>
            <a:r>
              <a:rPr lang="en-US" dirty="0">
                <a:solidFill>
                  <a:schemeClr val="tx1"/>
                </a:solidFill>
                <a:latin typeface="Helvetica" panose="020B0604020202020204" pitchFamily="34" charset="0"/>
                <a:cs typeface="Helvetica" panose="020B0604020202020204" pitchFamily="34" charset="0"/>
              </a:rPr>
              <a:t>- When you need to dispose of universal waste, use the appropriate universal waste label and bring to a dedicated satellite accumulation area</a:t>
            </a:r>
          </a:p>
        </p:txBody>
      </p:sp>
      <p:pic>
        <p:nvPicPr>
          <p:cNvPr id="5" name="Picture 6" descr="Universal Waste Labels"/>
          <p:cNvPicPr>
            <a:picLocks noChangeAspect="1" noChangeArrowheads="1"/>
          </p:cNvPicPr>
          <p:nvPr/>
        </p:nvPicPr>
        <p:blipFill>
          <a:blip r:embed="rId2" cstate="print"/>
          <a:srcRect/>
          <a:stretch>
            <a:fillRect/>
          </a:stretch>
        </p:blipFill>
        <p:spPr bwMode="auto">
          <a:xfrm>
            <a:off x="4612641" y="1302628"/>
            <a:ext cx="4277359" cy="4277359"/>
          </a:xfrm>
          <a:prstGeom prst="rect">
            <a:avLst/>
          </a:prstGeom>
          <a:noFill/>
        </p:spPr>
      </p:pic>
    </p:spTree>
    <p:extLst>
      <p:ext uri="{BB962C8B-B14F-4D97-AF65-F5344CB8AC3E}">
        <p14:creationId xmlns:p14="http://schemas.microsoft.com/office/powerpoint/2010/main" val="210303820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884602" y="-109182"/>
            <a:ext cx="6259398" cy="976448"/>
          </a:xfrm>
        </p:spPr>
        <p:txBody>
          <a:bodyPr/>
          <a:lstStyle/>
          <a:p>
            <a:pPr eaLnBrk="1" hangingPunct="1"/>
            <a:r>
              <a:rPr lang="en-US" sz="2400" b="1" dirty="0">
                <a:latin typeface="Helvetica" panose="020B0604020202020204" pitchFamily="34" charset="0"/>
                <a:cs typeface="Helvetica" panose="020B0604020202020204" pitchFamily="34" charset="0"/>
              </a:rPr>
              <a:t>Chemical Waste</a:t>
            </a:r>
          </a:p>
        </p:txBody>
      </p:sp>
      <p:pic>
        <p:nvPicPr>
          <p:cNvPr id="8" name="Picture 5"/>
          <p:cNvPicPr>
            <a:picLocks noChangeAspect="1" noChangeArrowheads="1"/>
          </p:cNvPicPr>
          <p:nvPr/>
        </p:nvPicPr>
        <p:blipFill>
          <a:blip r:embed="rId3" cstate="print"/>
          <a:srcRect/>
          <a:stretch>
            <a:fillRect/>
          </a:stretch>
        </p:blipFill>
        <p:spPr bwMode="auto">
          <a:xfrm>
            <a:off x="4332883" y="867266"/>
            <a:ext cx="4557481" cy="302116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45440" y="4318298"/>
            <a:ext cx="8188959" cy="1231106"/>
          </a:xfrm>
          <a:prstGeom prst="rect">
            <a:avLst/>
          </a:prstGeom>
          <a:noFill/>
        </p:spPr>
        <p:txBody>
          <a:bodyPr wrap="square" rtlCol="0">
            <a:spAutoFit/>
          </a:bodyPr>
          <a:lstStyle/>
          <a:p>
            <a:pPr marL="285750" indent="-285750" defTabSz="457200">
              <a:buFontTx/>
              <a:buChar char="-"/>
            </a:pPr>
            <a:r>
              <a:rPr lang="en-US" sz="2000" b="1" dirty="0">
                <a:solidFill>
                  <a:prstClr val="black"/>
                </a:solidFill>
                <a:latin typeface="Helvetica" panose="020B0604020202020204" pitchFamily="34" charset="0"/>
                <a:cs typeface="Helvetica" panose="020B0604020202020204" pitchFamily="34" charset="0"/>
              </a:rPr>
              <a:t>Do not put ANY chemicals down the drain or in the trash</a:t>
            </a:r>
          </a:p>
          <a:p>
            <a:pPr marL="285750" indent="-285750" defTabSz="457200">
              <a:buFontTx/>
              <a:buChar char="-"/>
            </a:pPr>
            <a:r>
              <a:rPr lang="en-US" dirty="0">
                <a:solidFill>
                  <a:prstClr val="black"/>
                </a:solidFill>
                <a:latin typeface="Helvetica" panose="020B0604020202020204" pitchFamily="34" charset="0"/>
                <a:cs typeface="Helvetica" panose="020B0604020202020204" pitchFamily="34" charset="0"/>
              </a:rPr>
              <a:t>Waste goes in Satellite Accumulation Areas</a:t>
            </a:r>
          </a:p>
          <a:p>
            <a:pPr marL="285750" indent="-285750" defTabSz="457200">
              <a:buFontTx/>
              <a:buChar char="-"/>
            </a:pPr>
            <a:r>
              <a:rPr lang="en-US" dirty="0">
                <a:solidFill>
                  <a:prstClr val="black"/>
                </a:solidFill>
                <a:latin typeface="Helvetica" panose="020B0604020202020204" pitchFamily="34" charset="0"/>
                <a:cs typeface="Helvetica" panose="020B0604020202020204" pitchFamily="34" charset="0"/>
              </a:rPr>
              <a:t>Broken glass needs to be placed in a hard-walled container before disposal</a:t>
            </a:r>
          </a:p>
          <a:p>
            <a:pPr marL="285750" indent="-285750" defTabSz="457200">
              <a:buFontTx/>
              <a:buChar char="-"/>
            </a:pPr>
            <a:r>
              <a:rPr lang="en-US" dirty="0">
                <a:solidFill>
                  <a:prstClr val="black"/>
                </a:solidFill>
                <a:latin typeface="Helvetica" panose="020B0604020202020204" pitchFamily="34" charset="0"/>
                <a:cs typeface="Helvetica" panose="020B0604020202020204" pitchFamily="34" charset="0"/>
              </a:rPr>
              <a:t>Broken wafers go in the wafer disposal bins</a:t>
            </a:r>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867266"/>
            <a:ext cx="4487159" cy="331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88366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509654" y="1532422"/>
            <a:ext cx="3631995" cy="3376472"/>
          </a:xfrm>
        </p:spPr>
        <p:txBody>
          <a:bodyPr/>
          <a:lstStyle/>
          <a:p>
            <a:pPr eaLnBrk="1" hangingPunct="1"/>
            <a:r>
              <a:rPr lang="en-US" sz="4800" b="1" dirty="0">
                <a:latin typeface="Helvetica" panose="020B0604020202020204" pitchFamily="34" charset="0"/>
                <a:cs typeface="Helvetica" panose="020B0604020202020204" pitchFamily="34" charset="0"/>
              </a:rPr>
              <a:t>General Safety</a:t>
            </a:r>
          </a:p>
        </p:txBody>
      </p:sp>
      <p:sp>
        <p:nvSpPr>
          <p:cNvPr id="2" name="Slide Number Placeholder 1"/>
          <p:cNvSpPr>
            <a:spLocks noGrp="1"/>
          </p:cNvSpPr>
          <p:nvPr>
            <p:ph type="sldNum" sz="quarter" idx="4294967295"/>
          </p:nvPr>
        </p:nvSpPr>
        <p:spPr>
          <a:xfrm>
            <a:off x="8582025" y="6356350"/>
            <a:ext cx="561975" cy="365125"/>
          </a:xfrm>
          <a:prstGeom prst="rect">
            <a:avLst/>
          </a:prstGeom>
        </p:spPr>
        <p:txBody>
          <a:bodyPr/>
          <a:lstStyle/>
          <a:p>
            <a:pPr defTabSz="457200">
              <a:defRPr/>
            </a:pPr>
            <a:fld id="{6AAA2F62-E1F0-4329-9AD3-E00FB24D1408}" type="slidenum">
              <a:rPr lang="en-US">
                <a:solidFill>
                  <a:prstClr val="black"/>
                </a:solidFill>
              </a:rPr>
              <a:pPr defTabSz="457200">
                <a:defRPr/>
              </a:pPr>
              <a:t>67</a:t>
            </a:fld>
            <a:endParaRPr lang="en-US" dirty="0">
              <a:solidFill>
                <a:prstClr val="black"/>
              </a:solidFill>
            </a:endParaRPr>
          </a:p>
        </p:txBody>
      </p:sp>
    </p:spTree>
    <p:extLst>
      <p:ext uri="{BB962C8B-B14F-4D97-AF65-F5344CB8AC3E}">
        <p14:creationId xmlns:p14="http://schemas.microsoft.com/office/powerpoint/2010/main" val="3609582334"/>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noAutofit/>
          </a:bodyPr>
          <a:lstStyle/>
          <a:p>
            <a:pPr>
              <a:buFont typeface="Arial" panose="020B0604020202020204" pitchFamily="34" charset="0"/>
              <a:buChar char="•"/>
            </a:pPr>
            <a:r>
              <a:rPr lang="en-US" sz="2800" dirty="0">
                <a:latin typeface="Helvetica" panose="020B0604020202020204" pitchFamily="34" charset="0"/>
                <a:cs typeface="Helvetica" panose="020B0604020202020204" pitchFamily="34" charset="0"/>
              </a:rPr>
              <a:t>Danger signs: </a:t>
            </a:r>
            <a:r>
              <a:rPr lang="en-US" sz="2200" dirty="0">
                <a:ln>
                  <a:solidFill>
                    <a:schemeClr val="tx1">
                      <a:alpha val="11000"/>
                    </a:schemeClr>
                  </a:solidFill>
                </a:ln>
                <a:solidFill>
                  <a:srgbClr val="FF0000">
                    <a:alpha val="97000"/>
                  </a:srgbClr>
                </a:solidFill>
                <a:latin typeface="Helvetica" panose="020B0604020202020204" pitchFamily="34" charset="0"/>
                <a:cs typeface="Helvetica" panose="020B0604020202020204" pitchFamily="34" charset="0"/>
              </a:rPr>
              <a:t>Indicate immediate danger and that special precautions are necessary</a:t>
            </a:r>
          </a:p>
          <a:p>
            <a:pPr>
              <a:buFont typeface="Arial" panose="020B0604020202020204" pitchFamily="34" charset="0"/>
              <a:buChar char="•"/>
            </a:pPr>
            <a:r>
              <a:rPr lang="en-US" sz="2800" dirty="0">
                <a:latin typeface="Helvetica" panose="020B0604020202020204" pitchFamily="34" charset="0"/>
                <a:cs typeface="Helvetica" panose="020B0604020202020204" pitchFamily="34" charset="0"/>
              </a:rPr>
              <a:t>Caution signs: </a:t>
            </a:r>
            <a:r>
              <a:rPr lang="en-US" sz="2200" dirty="0">
                <a:ln>
                  <a:solidFill>
                    <a:schemeClr val="tx1">
                      <a:alpha val="17000"/>
                    </a:schemeClr>
                  </a:solidFill>
                </a:ln>
                <a:solidFill>
                  <a:srgbClr val="FFC000"/>
                </a:solidFill>
                <a:effectLst>
                  <a:outerShdw blurRad="50800" dist="50800" dir="5400000" algn="ctr" rotWithShape="0">
                    <a:srgbClr val="FFFF00"/>
                  </a:outerShdw>
                </a:effectLst>
                <a:latin typeface="Helvetica" panose="020B0604020202020204" pitchFamily="34" charset="0"/>
                <a:cs typeface="Helvetica" panose="020B0604020202020204" pitchFamily="34" charset="0"/>
              </a:rPr>
              <a:t>Indicate a possible hazard against which proper precautions should be taken</a:t>
            </a:r>
          </a:p>
          <a:p>
            <a:pPr>
              <a:buFont typeface="Arial" panose="020B0604020202020204" pitchFamily="34" charset="0"/>
              <a:buChar char="•"/>
            </a:pPr>
            <a:r>
              <a:rPr lang="en-US" sz="2400" dirty="0">
                <a:latin typeface="Helvetica" panose="020B0604020202020204" pitchFamily="34" charset="0"/>
                <a:cs typeface="Helvetica" panose="020B0604020202020204" pitchFamily="34" charset="0"/>
              </a:rPr>
              <a:t>Safety instruction signs: indicate general instructions on safety measures     </a:t>
            </a:r>
          </a:p>
          <a:p>
            <a:pPr>
              <a:buFontTx/>
              <a:buChar char="-"/>
            </a:pPr>
            <a:endParaRPr lang="en-US" sz="20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68</a:t>
            </a:fld>
            <a:endParaRPr lang="en-US" sz="1400" dirty="0">
              <a:solidFill>
                <a:prstClr val="black"/>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1849" y="371014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35008" y="3769957"/>
            <a:ext cx="883921" cy="259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20152" y="3628851"/>
            <a:ext cx="2143125" cy="23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0220" y="3874354"/>
            <a:ext cx="2372020" cy="181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348866" y="73982"/>
            <a:ext cx="5795134" cy="598022"/>
          </a:xfrm>
        </p:spPr>
        <p:txBody>
          <a:bodyPr/>
          <a:lstStyle/>
          <a:p>
            <a:r>
              <a:rPr lang="en-US" sz="2400" dirty="0"/>
              <a:t>ACCIDENT PREVENTION SIGNS</a:t>
            </a:r>
          </a:p>
        </p:txBody>
      </p:sp>
    </p:spTree>
    <p:extLst>
      <p:ext uri="{BB962C8B-B14F-4D97-AF65-F5344CB8AC3E}">
        <p14:creationId xmlns:p14="http://schemas.microsoft.com/office/powerpoint/2010/main" val="2152686067"/>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 Safety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3776" y="936625"/>
            <a:ext cx="4496464" cy="518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1129" y="936623"/>
            <a:ext cx="2262469" cy="111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01322" y="965477"/>
            <a:ext cx="1737494" cy="111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5097" y="2074621"/>
            <a:ext cx="1713719" cy="10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25097" y="3074726"/>
            <a:ext cx="1713719" cy="99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25096" y="4081108"/>
            <a:ext cx="1713719" cy="94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225096" y="5029082"/>
            <a:ext cx="1713719" cy="109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62627" y="1948584"/>
            <a:ext cx="2262469" cy="122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172502" y="3329688"/>
            <a:ext cx="1581792" cy="289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09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Access Control</a:t>
            </a:r>
          </a:p>
        </p:txBody>
      </p:sp>
      <p:sp>
        <p:nvSpPr>
          <p:cNvPr id="3" name="Content Placeholder 2"/>
          <p:cNvSpPr>
            <a:spLocks noGrp="1"/>
          </p:cNvSpPr>
          <p:nvPr>
            <p:ph idx="1"/>
          </p:nvPr>
        </p:nvSpPr>
        <p:spPr>
          <a:xfrm>
            <a:off x="284480" y="1093510"/>
            <a:ext cx="8636000" cy="5185370"/>
          </a:xfrm>
        </p:spPr>
        <p:txBody>
          <a:bodyPr>
            <a:normAutofit/>
          </a:bodyPr>
          <a:lstStyle/>
          <a:p>
            <a:pPr marL="457200" lvl="1" indent="-457200">
              <a:buFont typeface="+mj-lt"/>
              <a:buAutoNum type="arabicPeriod" startAt="6"/>
            </a:pPr>
            <a:endParaRPr lang="en-US" sz="2000" dirty="0">
              <a:latin typeface="Arial" panose="020B0604020202020204" pitchFamily="34" charset="0"/>
              <a:cs typeface="Arial" panose="020B0604020202020204" pitchFamily="34" charset="0"/>
            </a:endParaRPr>
          </a:p>
          <a:p>
            <a:pPr marL="457200" lvl="1" indent="-457200">
              <a:buFont typeface="+mj-lt"/>
              <a:buAutoNum type="arabicPeriod" startAt="6"/>
            </a:pPr>
            <a:r>
              <a:rPr lang="en-US" sz="2000" dirty="0">
                <a:latin typeface="Arial" panose="020B0604020202020204" pitchFamily="34" charset="0"/>
                <a:cs typeface="Arial" panose="020B0604020202020204" pitchFamily="34" charset="0"/>
              </a:rPr>
              <a:t>Only admit persons with valid identification badges into buildings and your work areas.</a:t>
            </a:r>
          </a:p>
          <a:p>
            <a:pPr marL="457200" lvl="1" indent="-457200">
              <a:buFont typeface="+mj-lt"/>
              <a:buAutoNum type="arabicPeriod" startAt="6"/>
            </a:pPr>
            <a:endParaRPr lang="en-US" sz="2000" dirty="0">
              <a:latin typeface="Arial" panose="020B0604020202020204" pitchFamily="34" charset="0"/>
              <a:cs typeface="Arial" panose="020B0604020202020204" pitchFamily="34" charset="0"/>
            </a:endParaRPr>
          </a:p>
          <a:p>
            <a:pPr marL="457200" lvl="1" indent="-457200">
              <a:buFont typeface="+mj-lt"/>
              <a:buAutoNum type="arabicPeriod" startAt="6"/>
            </a:pPr>
            <a:r>
              <a:rPr lang="en-US" sz="2000" dirty="0">
                <a:latin typeface="Arial" panose="020B0604020202020204" pitchFamily="34" charset="0"/>
                <a:cs typeface="Arial" panose="020B0604020202020204" pitchFamily="34" charset="0"/>
              </a:rPr>
              <a:t>Direct persons without badges to security.</a:t>
            </a:r>
          </a:p>
          <a:p>
            <a:pPr marL="457200" lvl="1" indent="-457200">
              <a:buFont typeface="+mj-lt"/>
              <a:buAutoNum type="arabicPeriod" startAt="6"/>
            </a:pPr>
            <a:endParaRPr lang="en-US" sz="2000" dirty="0">
              <a:latin typeface="Arial" panose="020B0604020202020204" pitchFamily="34" charset="0"/>
              <a:cs typeface="Arial" panose="020B0604020202020204" pitchFamily="34" charset="0"/>
            </a:endParaRPr>
          </a:p>
          <a:p>
            <a:pPr marL="457200" lvl="1" indent="-457200">
              <a:buFont typeface="+mj-lt"/>
              <a:buAutoNum type="arabicPeriod" startAt="6"/>
            </a:pPr>
            <a:r>
              <a:rPr lang="en-US" sz="2000" dirty="0">
                <a:latin typeface="Arial" panose="020B0604020202020204" pitchFamily="34" charset="0"/>
                <a:cs typeface="Arial" panose="020B0604020202020204" pitchFamily="34" charset="0"/>
              </a:rPr>
              <a:t>Enter and exit through designated doors only.</a:t>
            </a:r>
          </a:p>
          <a:p>
            <a:pPr marL="457200" lvl="1" indent="-457200">
              <a:buFont typeface="+mj-lt"/>
              <a:buAutoNum type="arabicPeriod" startAt="6"/>
            </a:pPr>
            <a:endParaRPr lang="en-US" sz="2000" dirty="0">
              <a:latin typeface="Arial" panose="020B0604020202020204" pitchFamily="34" charset="0"/>
              <a:cs typeface="Arial" panose="020B0604020202020204" pitchFamily="34" charset="0"/>
            </a:endParaRPr>
          </a:p>
          <a:p>
            <a:pPr marL="457200" lvl="1" indent="-457200">
              <a:buFont typeface="+mj-lt"/>
              <a:buAutoNum type="arabicPeriod" startAt="6"/>
            </a:pPr>
            <a:r>
              <a:rPr lang="en-US" sz="2000" dirty="0">
                <a:latin typeface="Arial" panose="020B0604020202020204" pitchFamily="34" charset="0"/>
                <a:cs typeface="Arial" panose="020B0604020202020204" pitchFamily="34" charset="0"/>
              </a:rPr>
              <a:t>Do not defeat locks or latches.</a:t>
            </a:r>
          </a:p>
          <a:p>
            <a:pPr marL="457200" lvl="1" indent="-457200">
              <a:buFont typeface="+mj-lt"/>
              <a:buAutoNum type="arabicPeriod" startAt="6"/>
            </a:pPr>
            <a:endParaRPr lang="en-US" sz="2000" dirty="0">
              <a:latin typeface="Arial" panose="020B0604020202020204" pitchFamily="34" charset="0"/>
              <a:cs typeface="Arial" panose="020B0604020202020204" pitchFamily="34" charset="0"/>
            </a:endParaRPr>
          </a:p>
          <a:p>
            <a:pPr marL="457200" lvl="1" indent="-457200">
              <a:buFont typeface="+mj-lt"/>
              <a:buAutoNum type="arabicPeriod" startAt="6"/>
            </a:pPr>
            <a:r>
              <a:rPr lang="en-US" sz="2000" dirty="0">
                <a:latin typeface="Arial" panose="020B0604020202020204" pitchFamily="34" charset="0"/>
                <a:cs typeface="Arial" panose="020B0604020202020204" pitchFamily="34" charset="0"/>
              </a:rPr>
              <a:t>Do not leave unsecured doors unattended.</a:t>
            </a:r>
          </a:p>
          <a:p>
            <a:pPr lvl="2"/>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2326" y="3544478"/>
            <a:ext cx="3038154" cy="2187647"/>
          </a:xfrm>
          <a:prstGeom prst="rect">
            <a:avLst/>
          </a:prstGeom>
        </p:spPr>
      </p:pic>
    </p:spTree>
    <p:extLst>
      <p:ext uri="{BB962C8B-B14F-4D97-AF65-F5344CB8AC3E}">
        <p14:creationId xmlns:p14="http://schemas.microsoft.com/office/powerpoint/2010/main" val="3359684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r>
              <a:rPr lang="en-US" sz="2400" b="1" dirty="0">
                <a:latin typeface="Helvetica" panose="020B0604020202020204" pitchFamily="34" charset="0"/>
                <a:cs typeface="Helvetica" panose="020B0604020202020204" pitchFamily="34" charset="0"/>
              </a:rPr>
              <a:t>  Electrical Safety</a:t>
            </a:r>
          </a:p>
        </p:txBody>
      </p:sp>
      <p:sp>
        <p:nvSpPr>
          <p:cNvPr id="93187" name="Rectangle 3"/>
          <p:cNvSpPr>
            <a:spLocks noGrp="1" noChangeArrowheads="1"/>
          </p:cNvSpPr>
          <p:nvPr>
            <p:ph idx="1"/>
          </p:nvPr>
        </p:nvSpPr>
        <p:spPr>
          <a:xfrm>
            <a:off x="162559" y="822960"/>
            <a:ext cx="8887173" cy="5517515"/>
          </a:xfrm>
        </p:spPr>
        <p:txBody>
          <a:bodyPr>
            <a:noAutofit/>
          </a:bodyPr>
          <a:lstStyle/>
          <a:p>
            <a:pPr marL="0" indent="0">
              <a:buNone/>
            </a:pPr>
            <a:r>
              <a:rPr lang="en-US" sz="1800" dirty="0">
                <a:latin typeface="Helvetica" panose="020B0604020202020204" pitchFamily="34" charset="0"/>
                <a:cs typeface="Helvetica" panose="020B0604020202020204" pitchFamily="34" charset="0"/>
              </a:rPr>
              <a:t>Only authorized, qualified and trained personnel are allowed to work on electrical equipment, circuits and parts</a:t>
            </a:r>
          </a:p>
          <a:p>
            <a:r>
              <a:rPr lang="en-US" sz="1800" dirty="0">
                <a:latin typeface="Helvetica" panose="020B0604020202020204" pitchFamily="34" charset="0"/>
                <a:cs typeface="Helvetica" panose="020B0604020202020204" pitchFamily="34" charset="0"/>
              </a:rPr>
              <a:t>Do not: </a:t>
            </a:r>
            <a:endParaRPr lang="en-US" sz="1800" strike="sngStrike" dirty="0">
              <a:latin typeface="Helvetica" panose="020B0604020202020204" pitchFamily="34" charset="0"/>
              <a:cs typeface="Helvetica" panose="020B0604020202020204" pitchFamily="34" charset="0"/>
            </a:endParaRPr>
          </a:p>
          <a:p>
            <a:pPr lvl="1"/>
            <a:r>
              <a:rPr lang="en-US" sz="1800" u="sng" dirty="0">
                <a:latin typeface="Helvetica" panose="020B0604020202020204" pitchFamily="34" charset="0"/>
                <a:cs typeface="Helvetica" panose="020B0604020202020204" pitchFamily="34" charset="0"/>
              </a:rPr>
              <a:t>Overload</a:t>
            </a:r>
            <a:r>
              <a:rPr lang="en-US" sz="1800" dirty="0">
                <a:latin typeface="Helvetica" panose="020B0604020202020204" pitchFamily="34" charset="0"/>
                <a:cs typeface="Helvetica" panose="020B0604020202020204" pitchFamily="34" charset="0"/>
              </a:rPr>
              <a:t> electrical outlets</a:t>
            </a:r>
          </a:p>
          <a:p>
            <a:pPr lvl="1"/>
            <a:r>
              <a:rPr lang="en-US" sz="1800" dirty="0">
                <a:latin typeface="Helvetica" panose="020B0604020202020204" pitchFamily="34" charset="0"/>
                <a:cs typeface="Helvetica" panose="020B0604020202020204" pitchFamily="34" charset="0"/>
              </a:rPr>
              <a:t>Use </a:t>
            </a:r>
            <a:r>
              <a:rPr lang="en-US" sz="1800" u="sng" dirty="0">
                <a:latin typeface="Helvetica" panose="020B0604020202020204" pitchFamily="34" charset="0"/>
                <a:cs typeface="Helvetica" panose="020B0604020202020204" pitchFamily="34" charset="0"/>
              </a:rPr>
              <a:t>damaged</a:t>
            </a:r>
            <a:r>
              <a:rPr lang="en-US" sz="1800" dirty="0">
                <a:latin typeface="Helvetica" panose="020B0604020202020204" pitchFamily="34" charset="0"/>
                <a:cs typeface="Helvetica" panose="020B0604020202020204" pitchFamily="34" charset="0"/>
              </a:rPr>
              <a:t> electrical cords (worn/frayed insulation or exposed wires)</a:t>
            </a:r>
          </a:p>
          <a:p>
            <a:pPr lvl="1"/>
            <a:r>
              <a:rPr lang="en-US" sz="1800" u="sng" dirty="0">
                <a:latin typeface="Helvetica" panose="020B0604020202020204" pitchFamily="34" charset="0"/>
                <a:cs typeface="Helvetica" panose="020B0604020202020204" pitchFamily="34" charset="0"/>
              </a:rPr>
              <a:t>Daisy chain</a:t>
            </a:r>
            <a:r>
              <a:rPr lang="en-US" sz="1800" dirty="0">
                <a:latin typeface="Helvetica" panose="020B0604020202020204" pitchFamily="34" charset="0"/>
                <a:cs typeface="Helvetica" panose="020B0604020202020204" pitchFamily="34" charset="0"/>
              </a:rPr>
              <a:t>  (plug an outlet strip into an outlet strip, etc.)</a:t>
            </a:r>
          </a:p>
          <a:p>
            <a:pPr lvl="1"/>
            <a:r>
              <a:rPr lang="en-US" sz="1800" dirty="0">
                <a:latin typeface="Helvetica" panose="020B0604020202020204" pitchFamily="34" charset="0"/>
                <a:cs typeface="Helvetica" panose="020B0604020202020204" pitchFamily="34" charset="0"/>
              </a:rPr>
              <a:t>Use extension cords in place of permanent wiring. </a:t>
            </a:r>
          </a:p>
          <a:p>
            <a:r>
              <a:rPr lang="en-US" sz="1800" dirty="0">
                <a:latin typeface="Helvetica" panose="020B0604020202020204" pitchFamily="34" charset="0"/>
                <a:cs typeface="Helvetica" panose="020B0604020202020204" pitchFamily="34" charset="0"/>
              </a:rPr>
              <a:t>Do: </a:t>
            </a:r>
          </a:p>
          <a:p>
            <a:pPr lvl="1">
              <a:buFontTx/>
              <a:buChar char="-"/>
            </a:pPr>
            <a:r>
              <a:rPr lang="en-US" sz="1800" u="sng" dirty="0">
                <a:latin typeface="Helvetica" panose="020B0604020202020204" pitchFamily="34" charset="0"/>
                <a:cs typeface="Helvetica" panose="020B0604020202020204" pitchFamily="34" charset="0"/>
              </a:rPr>
              <a:t>Inspect</a:t>
            </a:r>
            <a:r>
              <a:rPr lang="en-US" sz="1800" dirty="0">
                <a:latin typeface="Helvetica" panose="020B0604020202020204" pitchFamily="34" charset="0"/>
                <a:cs typeface="Helvetica" panose="020B0604020202020204" pitchFamily="34" charset="0"/>
              </a:rPr>
              <a:t> wiring, power cords, and electrical tools before use for damage to cords</a:t>
            </a:r>
          </a:p>
          <a:p>
            <a:pPr lvl="1">
              <a:buFontTx/>
              <a:buChar char="-"/>
            </a:pPr>
            <a:r>
              <a:rPr lang="en-US" sz="1800" u="sng" dirty="0">
                <a:latin typeface="Helvetica" panose="020B0604020202020204" pitchFamily="34" charset="0"/>
                <a:cs typeface="Helvetica" panose="020B0604020202020204" pitchFamily="34" charset="0"/>
              </a:rPr>
              <a:t>Use GFCI </a:t>
            </a:r>
            <a:r>
              <a:rPr lang="en-US" sz="1800" dirty="0">
                <a:latin typeface="Helvetica" panose="020B0604020202020204" pitchFamily="34" charset="0"/>
                <a:cs typeface="Helvetica" panose="020B0604020202020204" pitchFamily="34" charset="0"/>
              </a:rPr>
              <a:t>in areas with water</a:t>
            </a:r>
          </a:p>
          <a:p>
            <a:pPr lvl="1">
              <a:buFontTx/>
              <a:buChar char="-"/>
            </a:pPr>
            <a:r>
              <a:rPr lang="en-US" sz="1800" u="sng" dirty="0">
                <a:latin typeface="Helvetica" panose="020B0604020202020204" pitchFamily="34" charset="0"/>
                <a:cs typeface="Helvetica" panose="020B0604020202020204" pitchFamily="34" charset="0"/>
              </a:rPr>
              <a:t>Use extension cords with a GFCI </a:t>
            </a:r>
            <a:r>
              <a:rPr lang="en-US" sz="1800" dirty="0">
                <a:latin typeface="Helvetica" panose="020B0604020202020204" pitchFamily="34" charset="0"/>
                <a:cs typeface="Helvetica" panose="020B0604020202020204" pitchFamily="34" charset="0"/>
              </a:rPr>
              <a:t>for temporary or portable equipment</a:t>
            </a:r>
          </a:p>
          <a:p>
            <a:pPr lvl="1">
              <a:buFontTx/>
              <a:buChar char="-"/>
            </a:pPr>
            <a:r>
              <a:rPr lang="en-US" sz="1800" u="sng" dirty="0">
                <a:latin typeface="Helvetica" panose="020B0604020202020204" pitchFamily="34" charset="0"/>
                <a:cs typeface="Helvetica" panose="020B0604020202020204" pitchFamily="34" charset="0"/>
              </a:rPr>
              <a:t>Report</a:t>
            </a:r>
            <a:r>
              <a:rPr lang="en-US" sz="1800" dirty="0">
                <a:latin typeface="Helvetica" panose="020B0604020202020204" pitchFamily="34" charset="0"/>
                <a:cs typeface="Helvetica" panose="020B0604020202020204" pitchFamily="34" charset="0"/>
              </a:rPr>
              <a:t> any electrical shocks</a:t>
            </a:r>
          </a:p>
        </p:txBody>
      </p:sp>
      <p:pic>
        <p:nvPicPr>
          <p:cNvPr id="7" name="Picture 2" descr="http://0.tqn.com/d/homerepair/1/0/1/D/-/-/10gau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2494" y="1239519"/>
            <a:ext cx="1033979" cy="7890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1627" y="5052585"/>
            <a:ext cx="3582186" cy="14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Image result for ansi electrical hazard sig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156" t="18844" r="4467" b="19288"/>
          <a:stretch/>
        </p:blipFill>
        <p:spPr bwMode="auto">
          <a:xfrm>
            <a:off x="5197002" y="4773184"/>
            <a:ext cx="2422998" cy="164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4075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2000" b="1" dirty="0">
                <a:solidFill>
                  <a:srgbClr val="1CA654"/>
                </a:solidFill>
                <a:latin typeface="Helvetica" panose="020B0604020202020204" pitchFamily="34" charset="0"/>
                <a:cs typeface="Helvetica" panose="020B0604020202020204" pitchFamily="34" charset="0"/>
              </a:rPr>
              <a:t>                   </a:t>
            </a:r>
            <a:r>
              <a:rPr lang="en-US" sz="2000" b="1" dirty="0">
                <a:latin typeface="Helvetica" panose="020B0604020202020204" pitchFamily="34" charset="0"/>
                <a:cs typeface="Helvetica" panose="020B0604020202020204" pitchFamily="34" charset="0"/>
              </a:rPr>
              <a:t>Control of Hazardous Energy        			          (Lockout/Tagout ) (LOTO)</a:t>
            </a:r>
          </a:p>
        </p:txBody>
      </p:sp>
      <p:sp>
        <p:nvSpPr>
          <p:cNvPr id="93187" name="Rectangle 3"/>
          <p:cNvSpPr>
            <a:spLocks noGrp="1" noChangeArrowheads="1"/>
          </p:cNvSpPr>
          <p:nvPr>
            <p:ph idx="1"/>
          </p:nvPr>
        </p:nvSpPr>
        <p:spPr>
          <a:xfrm>
            <a:off x="274320" y="937108"/>
            <a:ext cx="8686800" cy="5189055"/>
          </a:xfrm>
        </p:spPr>
        <p:txBody>
          <a:bodyPr>
            <a:noAutofit/>
          </a:bodyPr>
          <a:lstStyle/>
          <a:p>
            <a:pPr>
              <a:buFontTx/>
              <a:buChar char="-"/>
            </a:pPr>
            <a:r>
              <a:rPr lang="en-US" sz="2000" dirty="0">
                <a:latin typeface="Helvetica" panose="020B0604020202020204" pitchFamily="34" charset="0"/>
                <a:cs typeface="Helvetica" panose="020B0604020202020204" pitchFamily="34" charset="0"/>
              </a:rPr>
              <a:t>Used to safeguard employees from the unexpected startup of machinery and equipment or the release of hazardous energy during service or maintenance activities</a:t>
            </a:r>
          </a:p>
          <a:p>
            <a:pPr>
              <a:buFontTx/>
              <a:buChar char="-"/>
            </a:pPr>
            <a:r>
              <a:rPr lang="en-US" sz="2000" dirty="0">
                <a:latin typeface="Helvetica" panose="020B0604020202020204" pitchFamily="34" charset="0"/>
                <a:cs typeface="Helvetica" panose="020B0604020202020204" pitchFamily="34" charset="0"/>
              </a:rPr>
              <a:t>Employees must be </a:t>
            </a:r>
            <a:r>
              <a:rPr lang="en-US" sz="2000" u="sng" dirty="0">
                <a:latin typeface="Helvetica" panose="020B0604020202020204" pitchFamily="34" charset="0"/>
                <a:cs typeface="Helvetica" panose="020B0604020202020204" pitchFamily="34" charset="0"/>
              </a:rPr>
              <a:t>authorized and trained to do LOTO</a:t>
            </a:r>
            <a:r>
              <a:rPr lang="en-US" sz="2000" dirty="0">
                <a:latin typeface="Helvetica" panose="020B0604020202020204" pitchFamily="34" charset="0"/>
                <a:cs typeface="Helvetica" panose="020B0604020202020204" pitchFamily="34" charset="0"/>
              </a:rPr>
              <a:t>  and perform maintenance of equipment  </a:t>
            </a:r>
          </a:p>
          <a:p>
            <a:pPr lvl="0">
              <a:buFontTx/>
              <a:buChar char="-"/>
            </a:pPr>
            <a:r>
              <a:rPr lang="en-US" sz="2000" u="sng" dirty="0">
                <a:solidFill>
                  <a:prstClr val="black"/>
                </a:solidFill>
                <a:latin typeface="Helvetica" panose="020B0604020202020204" pitchFamily="34" charset="0"/>
                <a:cs typeface="Helvetica" panose="020B0604020202020204" pitchFamily="34" charset="0"/>
              </a:rPr>
              <a:t>Do Not defeat, tamper with, ignore, or operate </a:t>
            </a:r>
            <a:r>
              <a:rPr lang="en-US" sz="2000" dirty="0">
                <a:solidFill>
                  <a:prstClr val="black"/>
                </a:solidFill>
                <a:latin typeface="Helvetica" panose="020B0604020202020204" pitchFamily="34" charset="0"/>
                <a:cs typeface="Helvetica" panose="020B0604020202020204" pitchFamily="34" charset="0"/>
              </a:rPr>
              <a:t>any devices, or start up any machines or equipment  that is locked or tagged out </a:t>
            </a:r>
          </a:p>
          <a:p>
            <a:pPr lvl="0">
              <a:buFontTx/>
              <a:buChar char="-"/>
            </a:pPr>
            <a:r>
              <a:rPr lang="en-US" sz="2000" dirty="0">
                <a:solidFill>
                  <a:prstClr val="black"/>
                </a:solidFill>
                <a:latin typeface="Helvetica" panose="020B0604020202020204" pitchFamily="34" charset="0"/>
                <a:cs typeface="Helvetica" panose="020B0604020202020204" pitchFamily="34" charset="0"/>
              </a:rPr>
              <a:t>The tags and locks shall </a:t>
            </a:r>
            <a:r>
              <a:rPr lang="en-US" sz="2000" u="sng" dirty="0">
                <a:solidFill>
                  <a:prstClr val="black"/>
                </a:solidFill>
                <a:latin typeface="Helvetica" panose="020B0604020202020204" pitchFamily="34" charset="0"/>
                <a:cs typeface="Helvetica" panose="020B0604020202020204" pitchFamily="34" charset="0"/>
              </a:rPr>
              <a:t>only</a:t>
            </a:r>
            <a:r>
              <a:rPr lang="en-US" sz="2000" dirty="0">
                <a:solidFill>
                  <a:prstClr val="black"/>
                </a:solidFill>
                <a:latin typeface="Helvetica" panose="020B0604020202020204" pitchFamily="34" charset="0"/>
                <a:cs typeface="Helvetica" panose="020B0604020202020204" pitchFamily="34" charset="0"/>
              </a:rPr>
              <a:t> be removed by the authorized person who attached them </a:t>
            </a:r>
          </a:p>
          <a:p>
            <a:pPr>
              <a:buFontTx/>
              <a:buChar char="-"/>
            </a:pPr>
            <a:endParaRPr lang="en-US" sz="2000" dirty="0">
              <a:latin typeface="Helvetica" panose="020B0604020202020204" pitchFamily="34" charset="0"/>
              <a:cs typeface="Helvetica" panose="020B0604020202020204" pitchFamily="34" charset="0"/>
            </a:endParaRPr>
          </a:p>
          <a:p>
            <a:pPr>
              <a:buFontTx/>
              <a:buChar char="-"/>
            </a:pPr>
            <a:endParaRPr lang="en-US" sz="2800" dirty="0">
              <a:solidFill>
                <a:srgbClr val="1CA654"/>
              </a:solidFill>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71</a:t>
            </a:fld>
            <a:endParaRPr lang="en-US" sz="1400" dirty="0">
              <a:solidFill>
                <a:prstClr val="black"/>
              </a:solidFill>
            </a:endParaRPr>
          </a:p>
        </p:txBody>
      </p:sp>
      <p:pic>
        <p:nvPicPr>
          <p:cNvPr id="8200"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7555" y="4091233"/>
            <a:ext cx="1877661" cy="233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9258" y="4166648"/>
            <a:ext cx="2243580" cy="233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3253" y="4172932"/>
            <a:ext cx="2690960" cy="233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313236"/>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eaLnBrk="1" hangingPunct="1"/>
            <a:r>
              <a:rPr lang="en-US" sz="2400" b="1" dirty="0">
                <a:latin typeface="Helvetica" panose="020B0604020202020204" pitchFamily="34" charset="0"/>
                <a:cs typeface="Helvetica" panose="020B0604020202020204" pitchFamily="34" charset="0"/>
              </a:rPr>
              <a:t>                 Housekeeping</a:t>
            </a:r>
          </a:p>
        </p:txBody>
      </p:sp>
      <p:sp>
        <p:nvSpPr>
          <p:cNvPr id="107523" name="Rectangle 3"/>
          <p:cNvSpPr>
            <a:spLocks noGrp="1" noChangeArrowheads="1"/>
          </p:cNvSpPr>
          <p:nvPr>
            <p:ph idx="1"/>
          </p:nvPr>
        </p:nvSpPr>
        <p:spPr>
          <a:xfrm>
            <a:off x="182880" y="810705"/>
            <a:ext cx="8747760" cy="5637229"/>
          </a:xfrm>
        </p:spPr>
        <p:txBody>
          <a:bodyPr>
            <a:normAutofit/>
          </a:bodyPr>
          <a:lstStyle/>
          <a:p>
            <a:pPr>
              <a:lnSpc>
                <a:spcPct val="90000"/>
              </a:lnSpc>
            </a:pPr>
            <a:r>
              <a:rPr lang="en-US" sz="2000" b="1" dirty="0">
                <a:latin typeface="Helvetica" panose="020B0604020202020204" pitchFamily="34" charset="0"/>
                <a:cs typeface="Helvetica" panose="020B0604020202020204" pitchFamily="34" charset="0"/>
              </a:rPr>
              <a:t>Ensure emergency exits, aisles, fire extinguishers, safety showers and eye-wash fountains are unobstructed </a:t>
            </a:r>
          </a:p>
          <a:p>
            <a:pPr lvl="0">
              <a:lnSpc>
                <a:spcPct val="90000"/>
              </a:lnSpc>
            </a:pPr>
            <a:r>
              <a:rPr lang="en-US" sz="2000" dirty="0">
                <a:solidFill>
                  <a:prstClr val="black"/>
                </a:solidFill>
                <a:latin typeface="Helvetica" panose="020B0604020202020204" pitchFamily="34" charset="0"/>
                <a:cs typeface="Helvetica" panose="020B0604020202020204" pitchFamily="34" charset="0"/>
              </a:rPr>
              <a:t>All doors (e.g. exit, stairwell) must be working properly (door hardware and latching devices operating correctly) </a:t>
            </a:r>
          </a:p>
          <a:p>
            <a:pPr eaLnBrk="1" hangingPunct="1">
              <a:lnSpc>
                <a:spcPct val="90000"/>
              </a:lnSpc>
            </a:pPr>
            <a:r>
              <a:rPr lang="en-US" sz="2000" dirty="0">
                <a:latin typeface="Helvetica" panose="020B0604020202020204" pitchFamily="34" charset="0"/>
                <a:cs typeface="Helvetica" panose="020B0604020202020204" pitchFamily="34" charset="0"/>
              </a:rPr>
              <a:t>Keep storage at least 18 inches below fire sprinkler heads</a:t>
            </a:r>
          </a:p>
          <a:p>
            <a:pPr lvl="0">
              <a:lnSpc>
                <a:spcPct val="90000"/>
              </a:lnSpc>
            </a:pPr>
            <a:r>
              <a:rPr lang="en-US" sz="2000" dirty="0">
                <a:solidFill>
                  <a:prstClr val="black"/>
                </a:solidFill>
                <a:latin typeface="Helvetica" panose="020B0604020202020204" pitchFamily="34" charset="0"/>
                <a:cs typeface="Helvetica" panose="020B0604020202020204" pitchFamily="34" charset="0"/>
              </a:rPr>
              <a:t>Keep drawers and doors of desks, cabinets, etc., closed when they are not being used </a:t>
            </a:r>
          </a:p>
          <a:p>
            <a:pPr lvl="0">
              <a:lnSpc>
                <a:spcPct val="90000"/>
              </a:lnSpc>
            </a:pPr>
            <a:r>
              <a:rPr lang="en-US" sz="2000" dirty="0">
                <a:solidFill>
                  <a:prstClr val="black"/>
                </a:solidFill>
                <a:latin typeface="Helvetica" panose="020B0604020202020204" pitchFamily="34" charset="0"/>
                <a:cs typeface="Helvetica" panose="020B0604020202020204" pitchFamily="34" charset="0"/>
              </a:rPr>
              <a:t>Be sure that emergency exit signs are readily visible, and the illuminated type emergency exits signs are in fact lit </a:t>
            </a:r>
          </a:p>
          <a:p>
            <a:pPr lvl="0">
              <a:lnSpc>
                <a:spcPct val="90000"/>
              </a:lnSpc>
            </a:pPr>
            <a:r>
              <a:rPr lang="en-US" sz="2000" dirty="0">
                <a:solidFill>
                  <a:prstClr val="black"/>
                </a:solidFill>
                <a:latin typeface="Helvetica" panose="020B0604020202020204" pitchFamily="34" charset="0"/>
                <a:cs typeface="Helvetica" panose="020B0604020202020204" pitchFamily="34" charset="0"/>
              </a:rPr>
              <a:t>Demonstrate positive housekeeping and cleanliness of our facility, by keeping work areas clean and organized </a:t>
            </a:r>
          </a:p>
          <a:p>
            <a:pPr lvl="0">
              <a:lnSpc>
                <a:spcPct val="90000"/>
              </a:lnSpc>
            </a:pPr>
            <a:r>
              <a:rPr lang="en-US" sz="2000" b="1" u="sng" dirty="0">
                <a:solidFill>
                  <a:prstClr val="black"/>
                </a:solidFill>
                <a:latin typeface="Helvetica" panose="020B0604020202020204" pitchFamily="34" charset="0"/>
                <a:cs typeface="Helvetica" panose="020B0604020202020204" pitchFamily="34" charset="0"/>
              </a:rPr>
              <a:t>Take corrective action when appropriate!</a:t>
            </a:r>
          </a:p>
          <a:p>
            <a:pPr lvl="0">
              <a:lnSpc>
                <a:spcPct val="90000"/>
              </a:lnSpc>
            </a:pPr>
            <a:endParaRPr lang="en-US" sz="2000" dirty="0">
              <a:solidFill>
                <a:prstClr val="black"/>
              </a:solidFill>
              <a:latin typeface="Helvetica" panose="020B0604020202020204" pitchFamily="34" charset="0"/>
              <a:cs typeface="Helvetica" panose="020B0604020202020204" pitchFamily="34" charset="0"/>
            </a:endParaRPr>
          </a:p>
          <a:p>
            <a:pPr eaLnBrk="1" hangingPunct="1">
              <a:lnSpc>
                <a:spcPct val="90000"/>
              </a:lnSpc>
            </a:pPr>
            <a:endParaRPr lang="en-US" sz="2000" dirty="0">
              <a:latin typeface="Helvetica" panose="020B0604020202020204" pitchFamily="34" charset="0"/>
              <a:cs typeface="Helvetica" panose="020B0604020202020204" pitchFamily="34" charset="0"/>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0884" y="4719146"/>
            <a:ext cx="2513243" cy="148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06617" y="4143058"/>
            <a:ext cx="3302129" cy="219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7895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Working Alone (EHS-00045)</a:t>
            </a:r>
          </a:p>
        </p:txBody>
      </p:sp>
      <p:sp>
        <p:nvSpPr>
          <p:cNvPr id="109571" name="Rectangle 3"/>
          <p:cNvSpPr>
            <a:spLocks noGrp="1" noChangeArrowheads="1"/>
          </p:cNvSpPr>
          <p:nvPr>
            <p:ph idx="1"/>
          </p:nvPr>
        </p:nvSpPr>
        <p:spPr>
          <a:xfrm>
            <a:off x="457200" y="791852"/>
            <a:ext cx="8229600" cy="5674936"/>
          </a:xfrm>
        </p:spPr>
        <p:txBody>
          <a:bodyPr>
            <a:normAutofit/>
          </a:bodyPr>
          <a:lstStyle/>
          <a:p>
            <a:pPr>
              <a:lnSpc>
                <a:spcPct val="90000"/>
              </a:lnSpc>
            </a:pPr>
            <a:r>
              <a:rPr lang="en-US" sz="2400" dirty="0">
                <a:latin typeface="Helvetica" panose="020B0604020202020204" pitchFamily="34" charset="0"/>
                <a:cs typeface="Helvetica" panose="020B0604020202020204" pitchFamily="34" charset="0"/>
              </a:rPr>
              <a:t>Work Alone policy is broken down into two areas:</a:t>
            </a:r>
          </a:p>
          <a:p>
            <a:pPr lvl="1">
              <a:lnSpc>
                <a:spcPct val="90000"/>
              </a:lnSpc>
            </a:pPr>
            <a:r>
              <a:rPr lang="en-US" sz="2400" dirty="0">
                <a:latin typeface="Helvetica" panose="020B0604020202020204" pitchFamily="34" charset="0"/>
                <a:cs typeface="Helvetica" panose="020B0604020202020204" pitchFamily="34" charset="0"/>
              </a:rPr>
              <a:t>Tasks that can be performed alone (e.g., office type work) </a:t>
            </a:r>
          </a:p>
          <a:p>
            <a:pPr lvl="1">
              <a:lnSpc>
                <a:spcPct val="90000"/>
              </a:lnSpc>
            </a:pPr>
            <a:r>
              <a:rPr lang="en-US" sz="2400" dirty="0">
                <a:latin typeface="Helvetica" panose="020B0604020202020204" pitchFamily="34" charset="0"/>
                <a:cs typeface="Helvetica" panose="020B0604020202020204" pitchFamily="34" charset="0"/>
              </a:rPr>
              <a:t>Tasks that need to be done with a buddy </a:t>
            </a:r>
          </a:p>
          <a:p>
            <a:pPr>
              <a:lnSpc>
                <a:spcPct val="9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You </a:t>
            </a:r>
            <a:r>
              <a:rPr lang="en-US" sz="2400" u="sng" dirty="0">
                <a:latin typeface="Helvetica" panose="020B0604020202020204" pitchFamily="34" charset="0"/>
                <a:cs typeface="Helvetica" panose="020B0604020202020204" pitchFamily="34" charset="0"/>
              </a:rPr>
              <a:t>can not work alone</a:t>
            </a:r>
            <a:r>
              <a:rPr lang="en-US" sz="2400" dirty="0">
                <a:latin typeface="Helvetica" panose="020B0604020202020204" pitchFamily="34" charset="0"/>
                <a:cs typeface="Helvetica" panose="020B0604020202020204" pitchFamily="34" charset="0"/>
              </a:rPr>
              <a:t> on site (e.g., cleanroom,</a:t>
            </a:r>
            <a:r>
              <a:rPr lang="en-US" sz="2400" b="1"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lab or facilities areas) </a:t>
            </a:r>
            <a:r>
              <a:rPr lang="en-US" sz="2400" u="sng" dirty="0">
                <a:latin typeface="Helvetica" panose="020B0604020202020204" pitchFamily="34" charset="0"/>
                <a:cs typeface="Helvetica" panose="020B0604020202020204" pitchFamily="34" charset="0"/>
              </a:rPr>
              <a:t>while performing hazardous activities </a:t>
            </a:r>
            <a:r>
              <a:rPr lang="en-US" sz="2400" dirty="0">
                <a:latin typeface="Helvetica" panose="020B0604020202020204" pitchFamily="34" charset="0"/>
                <a:cs typeface="Helvetica" panose="020B0604020202020204" pitchFamily="34" charset="0"/>
              </a:rPr>
              <a:t>- you must have a buddy at all times</a:t>
            </a:r>
          </a:p>
          <a:p>
            <a:pPr lvl="1">
              <a:lnSpc>
                <a:spcPct val="90000"/>
              </a:lnSpc>
            </a:pPr>
            <a:r>
              <a:rPr lang="en-US" sz="2400" dirty="0">
                <a:latin typeface="Helvetica" panose="020B0604020202020204" pitchFamily="34" charset="0"/>
                <a:cs typeface="Helvetica" panose="020B0604020202020204" pitchFamily="34" charset="0"/>
              </a:rPr>
              <a:t>Buddy can be someone that is in constant attendance, working in the area, within sight and sound</a:t>
            </a:r>
          </a:p>
        </p:txBody>
      </p:sp>
      <p:sp>
        <p:nvSpPr>
          <p:cNvPr id="2" name="Slide Number Placeholder 1"/>
          <p:cNvSpPr>
            <a:spLocks noGrp="1"/>
          </p:cNvSpPr>
          <p:nvPr>
            <p:ph type="sldNum" sz="quarter" idx="4294967295"/>
          </p:nvPr>
        </p:nvSpPr>
        <p:spPr>
          <a:xfrm>
            <a:off x="8582025" y="6340475"/>
            <a:ext cx="561975" cy="365125"/>
          </a:xfrm>
          <a:prstGeom prst="rect">
            <a:avLst/>
          </a:prstGeom>
        </p:spPr>
        <p:txBody>
          <a:bodyPr/>
          <a:lstStyle/>
          <a:p>
            <a:pPr defTabSz="457200">
              <a:defRPr/>
            </a:pPr>
            <a:fld id="{1DC0AA4F-9510-42C5-9AD2-29347C6F0892}" type="slidenum">
              <a:rPr lang="en-US">
                <a:solidFill>
                  <a:prstClr val="black"/>
                </a:solidFill>
              </a:rPr>
              <a:pPr defTabSz="457200">
                <a:defRPr/>
              </a:pPr>
              <a:t>73</a:t>
            </a:fld>
            <a:endParaRPr lang="en-US" sz="1400" dirty="0">
              <a:solidFill>
                <a:prstClr val="black"/>
              </a:solidFill>
            </a:endParaRPr>
          </a:p>
        </p:txBody>
      </p:sp>
      <p:pic>
        <p:nvPicPr>
          <p:cNvPr id="26628" name="Picture 4" descr="http://connectthedotsmovement.files.wordpress.com/2010/06/alon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83464" y="4166647"/>
            <a:ext cx="3557703" cy="2083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65854"/>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745492" y="179109"/>
            <a:ext cx="6398508" cy="433633"/>
          </a:xfrm>
        </p:spPr>
        <p:txBody>
          <a:bodyPr>
            <a:noAutofit/>
          </a:bodyPr>
          <a:lstStyle/>
          <a:p>
            <a:pPr eaLnBrk="1" hangingPunct="1"/>
            <a:r>
              <a:rPr lang="en-US" sz="2400" b="1" dirty="0">
                <a:latin typeface="Helvetica" panose="020B0604020202020204" pitchFamily="34" charset="0"/>
                <a:cs typeface="Helvetica" panose="020B0604020202020204" pitchFamily="34" charset="0"/>
              </a:rPr>
              <a:t>       Ergonomics/Safe Lifting</a:t>
            </a:r>
          </a:p>
        </p:txBody>
      </p:sp>
      <p:sp>
        <p:nvSpPr>
          <p:cNvPr id="111619" name="Rectangle 3"/>
          <p:cNvSpPr>
            <a:spLocks noGrp="1" noChangeArrowheads="1"/>
          </p:cNvSpPr>
          <p:nvPr>
            <p:ph idx="1"/>
          </p:nvPr>
        </p:nvSpPr>
        <p:spPr>
          <a:xfrm>
            <a:off x="0" y="1005840"/>
            <a:ext cx="8961120" cy="4013200"/>
          </a:xfrm>
        </p:spPr>
        <p:txBody>
          <a:bodyPr>
            <a:normAutofit/>
          </a:bodyPr>
          <a:lstStyle/>
          <a:p>
            <a:pPr lvl="2">
              <a:buFont typeface="Wingdings" panose="05000000000000000000" pitchFamily="2" charset="2"/>
              <a:buChar char="v"/>
            </a:pPr>
            <a:r>
              <a:rPr lang="en-US" sz="2100" dirty="0">
                <a:latin typeface="Helvetica" panose="020B0604020202020204" pitchFamily="34" charset="0"/>
                <a:cs typeface="Helvetica" panose="020B0604020202020204" pitchFamily="34" charset="0"/>
              </a:rPr>
              <a:t>The safe lifting zone is between the knees and shoulders, bend at the knees not the waist, keep the load close to the body, use both hands and DO NOT Twist</a:t>
            </a:r>
          </a:p>
          <a:p>
            <a:pPr lvl="2">
              <a:buFont typeface="Wingdings" panose="05000000000000000000" pitchFamily="2" charset="2"/>
              <a:buChar char="v"/>
            </a:pPr>
            <a:r>
              <a:rPr lang="en-US" sz="2100" dirty="0">
                <a:latin typeface="Helvetica" panose="020B0604020202020204" pitchFamily="34" charset="0"/>
                <a:cs typeface="Helvetica" panose="020B0604020202020204" pitchFamily="34" charset="0"/>
              </a:rPr>
              <a:t>Push items rather than pull them</a:t>
            </a:r>
          </a:p>
          <a:p>
            <a:pPr lvl="2">
              <a:buFont typeface="Wingdings" panose="05000000000000000000" pitchFamily="2" charset="2"/>
              <a:buChar char="v"/>
            </a:pPr>
            <a:endParaRPr lang="en-US" sz="2100" dirty="0">
              <a:latin typeface="Helvetica" panose="020B0604020202020204" pitchFamily="34" charset="0"/>
              <a:cs typeface="Helvetica" panose="020B0604020202020204" pitchFamily="34" charset="0"/>
            </a:endParaRPr>
          </a:p>
          <a:p>
            <a:pPr marL="0" lvl="1" indent="0" algn="ctr">
              <a:lnSpc>
                <a:spcPct val="80000"/>
              </a:lnSpc>
              <a:buNone/>
            </a:pPr>
            <a:r>
              <a:rPr lang="en-US" sz="2000" dirty="0">
                <a:solidFill>
                  <a:schemeClr val="tx1"/>
                </a:solidFill>
                <a:latin typeface="Helvetica" panose="020B0604020202020204" pitchFamily="34" charset="0"/>
                <a:cs typeface="Helvetica" panose="020B0604020202020204" pitchFamily="34" charset="0"/>
              </a:rPr>
              <a:t>Perform an ergonomic assessment of your work station/area</a:t>
            </a:r>
            <a:endParaRPr lang="en-US" sz="1200" dirty="0">
              <a:solidFill>
                <a:srgbClr val="2A3D7A"/>
              </a:solidFill>
              <a:latin typeface="Helvetica" panose="020B0604020202020204" pitchFamily="34" charset="0"/>
              <a:cs typeface="Helvetica" panose="020B0604020202020204" pitchFamily="34" charset="0"/>
            </a:endParaRPr>
          </a:p>
        </p:txBody>
      </p:sp>
      <p:sp>
        <p:nvSpPr>
          <p:cNvPr id="2" name="AutoShape 2" descr="data:image/jpeg;base64,/9j/4AAQSkZJRgABAQAAAQABAAD/2wCEAAkGBhQSEBIUEBQVFRUVFxUWFhUVFBQVGBgYFRQVGBcUGBQXGyYeGBwjGhQUHy8gJScpLCwsFR8xNTAqNSYrLCkBCQoKDgwOGg8PGikkHyQpLy4sLyksKSwpLCwsNSwsLCwsLCovKSwsKS0sLSwsLCwsLCwsLCwsLCwsLCwsKSwsKf/AABEIAPsAyQMBIgACEQEDEQH/xAAbAAACAwEBAQAAAAAAAAAAAAAABQEEBgMCB//EAEcQAAEEAAMEBwUECAQEBwEAAAEAAgMRBBIhBTFBUQYTImFxgZEyQqGxwSNSgvAHFDNykqKy0UNic8Jjg6PxFRckJVOz4Rb/xAAaAQACAwEBAAAAAAAAAAAAAAAABAEDBQIG/8QAMREAAgIBAQcCBAUFAQAAAAAAAAECAxEhBBIxQVFhcRMiI4HR8DKRobHhBRQzQsHx/9oADAMBAAIRAxEAPwD4whCFJAIQhAAhCEACEIAQAITXDdFMXJqzDykcywtHq6l5xvRjFQgmXDytaPeMbi3+IaLrdfHBzvxzjKFiEIXJ0CEIQAIQhAAhCEACEIQAIQhAAhCEACEIQBKEIUgCilNIpAAhCKQBc2Vst2IkDGUOLnH2WNG97u4X5kgcVqocTDhdMK3tDfM8AyHvbwjHc31KNm4HqMC3/wCTEVI7mGa9Wz0t34hySac6rSqrVUFNrV/oZttjtm4p6L9S/NtuRxtzifElXNn7clYbY9w8HFZ29UwwbLU/3Mm+JD2aOOA9x+zYccLcGxT8JWimvPKVo3/vDXxWCxuCfDI6OVuV7DTgfzqOIO42t7gYiFX6abL62ATAduEAPP3oiaBP7pPo7uVFsYzW9HiWUylW92XD9jCIRSEmPghFIpAAhCKQAIRSEACEIpAAhFIpAAhCFAEoQhSQCEIQAL3DHmc1v3iB6kD6rwpBrUb+HigD6P0h/aOaNA3sgcg3QD0AWbxUPFaLHyiQiQezIGv8ngE/MjySjFN1ogAEWKJOnEG9xH5pbd+scmJQ8PAmyJtskWd1qpLhzmoKxs7G9VZO8fmlkSeDYisoeuxZaQOy0d+pTF0zOzmIc14LH97XjKfmqDMRGYScvacPbk07Wu4bzXdolcOLMdiX3h2SGkA6gkgnhuVlEm5rz+hXdWtx+DJY7BmKWSN29jnMPi0kX8FxpaTpvhB1zJ2exOwHwkYA14Pf7LvxrOZVXZDck49C2uW/BSPKF6pN9m9D8VPRZEWtPvyVG31dV+VrhRctEiZSUVlsTKWMJIDQSToAAST4Ab19BwX6N4IxmxeIc8/cgbQ8DLIPk1MIniEFuBgbFeheO1IfGV2vldJqGyTes/au4pLbIcIe59jKbL/R5iZaMuTDM+9O7KfKMW71ATn/AMvsE0faY9xd/wAOIEH1d9V0m2fM8293qSVWdgQPbf8AEBX+ns0Fq2ylz2ib6HGXoLhz+yxh/wCZDp5lrtPQpFt3orNhQHPyvjOgkjOZt8jYBae4gJ71bmns5sp9kkVdfn4phA8Sxuhfr1oIJ30Mpo+Oaj+FWPZabIt16M4/uLqpYnqj50hFIWSaoIQikEkoQhAAhCEACEIQBsOiuK66F0J9uK3M74ydR+Fx9Hdy9yQgvyEAEnQ7taIAJ8SPyVldn7QfBI2SI05u40D5EHeFq3TjEsZMAAXaSNGgDxqQBwB0I8Vq7Napw9N8V+xlbRU4T31wf7nKKGnjfuIdxIAFHfxXTAYXIA+33dU0Bzh95zjwG6h4qpJO+KXPv4kO1Dh90+KvykZTI09l7QW8eOrT3iiD4JXaKeOOKHNns4Z4Pgd8Ns1z7f2soAt0jqaKHPQAXuG9KdqxuP2oa4jTNeZwGmlOOp033xG8qzisZlbmyZsxFZnmmnW6HL+1JW4OlcTQLtwDaAN97RW7nzSHqup5NqvZVYtS2Z+vwr4atzSJI6snM3RzQO9pPoF72D+juecgyPjw8d1mke3Ma3hsYNk+NJt0f2GIMzpyRfZ0ok2LELObiazHgLHErSyPcxjRQ6x4psUbcoYcwyhrQadpmzF17hXEh2bdmJbuuOuF8/v9TKnuQbjCWFnpl57fffgV8J0YwWC7TGmeU0A+Xc0nTMAKay9aJs8irDZGurMSLs5YmEkUaIL3mgdOAVXGtkaAHdZIQae4uAGcmmiEA0TVdoDS+CtbLxEkJhOJaMznE5nnQEAtEb9OyO0fTvVcrb4JJaJ8lx6ZfPXkVKmiTbk959Xw64XLRcTu0N/w4HOPN1n4uoKjtF0vF0cfmCfQAn4qv0z6anBzuw7Yg8hrH5zJljIkbmBaxosjUj2uCx3/APb4uV7WsEQLiGta2Jpsk0B2rO8q2Fkf9+PjL/OTKXCT/Bw7vC/JIdYtw9+SSTuAyj4qj+tBppjGt7z2iuu3sa+xHmaSwU97GtaHO94iuF6DuCXbPwxe6gn7K4Rjrn5/wL1ylLp8hrhXOd2nEurcOFlMMDGGOdNJo2Nrnu4aNboB50PRVMPOA/KNw08eZ9VY6dHqcC0N/wAd7R+FgzH+bq/VXLFVLlzF3my5Q++584tQhCwDeBCEIJJQpQpIIQpQgCEKUIAhXdl7UdA4lurXUHMO5wv4EcD/ANlTUhTGTi8ohxUlhm5xmHZicIZ4NaIEjT7TDv1H1XHYUOeF8fJrn+F0PiQ31SnomzECQvgIYwaSPf8As8vFrh7x7hr4b1o9o7Xja3Lh25GF3bPFxO5x5AcBwWpGXqx9Rrz38Gfu+lL0089O2vMU4/CHRulBpOtcKOnmSF22DGcxcA3MLpoA3nQUCddVR2g5omYG5pfvBo4n3W77O5XsFKGSEMDmb6EnZcD38l53a1iSa6o9YsyqaXHBqYcQ1n2h1ELckQPvSOu3D0PzVdjnYdtM7eLxGa71DL31e4NF2d3D3SqD9oMDGa9mIF5A4u9keO6h4pW3a3vEgyEZBle1paPvAuPMmh3BadNixl+fp5xy7mC6JvT5fXx37GvwO1Yo7bO8yytBa6VwzBraJJaCLGg/e3ahN5sF1zQxwbkBug4l7gNQ5xOkYO/XVfMLdCQDdntA1Vgiro+Jvz3p9hOkcg6sZyA0CgKAHLQd1LRjTG2Ojxnjzb+f32wZ1+9VLOM44dE/C++uTO9OtoRy4loiIc2KMR5gbBpznUDxDc1WrPQ/ZrY7xM7ToD1Ddxc46GTuaBdHiT3LYM2RgsXK2SeOngguLDlD+57dx7zoTzXvpPgntBdE2N8Y35NXgDm0jQVytFey4t37fK7lU9qTrVda8mWnxoJ7LGgeF/NN9jQNLHONAu7I/v8AMrOjEBx0GpTfEYvKY4xwFnx4K26fqWRr+bIrhuQlM9YrZZiko9xB5hKv0jY8ukw0R3RQg/ikc4k+gYPJb/B4UYmNg95p+a+XdNce2bHTFhBY3LG0jcRG0NsdxIcfNcf1CSUFHuRsCcrMvkhEhShYxtkIUoQBNIpShAEUilKEARSKUpxsHoy/E28ubFC006V91f3WNGr3dw3cSFMYuTwjmU1FZkJqWg2F0eaWifE2IvcYDTpe+/dZ38dw4kN24fBYehEwzvH+JOLF82wjsjzzLhjNodYbkLifAADkBZCeq2aMXm1/L6iNm0yksVr5/Q8Y7aZsNADWDRrGimgHkAlj3FpObceHPkV3llj0omxuuj8AFawuHEjS2yHH2HEVTuXgd3mjaNofCPAt2epLVnDD7Kc725WQs4Oe4gkbrDG25w8k3xGyHOgbIcS3EsZoQJKkjvhlfq5umhBVfZezYnCpGyOk3lsZD9NPcaLvzCYxbPwmUuiM0UrDToJYjlcL07RPZNUSL8EjZiUf4Nam91tFbZEj/wBVmayAEOtolrNVnVxbe8A6cLpZnJFYDWvPM5hqb4CuS+o7A2TPNh8SIiyOMhwdHqAQ7Wi4m6I7NXXO1hMdj+rJZ1bIy0uBbqHcBlOX2SKPHj3Kinsi7aLs6cirDlLKDhlB9mTSvAiwD6LpA7K8ZrIdx0I8LG//APVTbLC7Qtezva4OHiQ4D5q5g42i+qeySwAWu+zdp3O0PkSnE5RjgzJYk8sexbPIAc+UBrtwFgn+EEn4Jvs/FmFgadWuuswNkeZviqGCkcIoy4EFpLSCPMfMqce0udnJpugFcNF3s17VuZP+RXaaE6sRRTOzGiZzmewNfA8lTwwMsrnd/wAOC0wwbXYV3VnXLZB+JSjYOEIfRHFaVC37JTYhbPdrURltfaRweznuBqSb7KPmAR23jwbx5uC+V0tT+kXG58Z1d9mBjYwOTiMz/i6vwhZdZu1WepY2aGyV+nWur1IpFKUJYbIpFKUIA9UilKFJzkikUpQgMl7ZOzBIS6QkRs9ojeSdzG9558ACeQN/HbXLgGimtaKa1ugaOQH5tescOqYyIe4Ld3vdRefL2fBoS2HV4B7/AFpaMfgw048/oI/5pZfDkWIsU/gL+fqvJlzcF2hlyv1HBci8Emt1lUbzZbupHuFiZQyeXelwcrOHeqpItg8HSfCQicl7y3PT6ApozC9XUeN8FoWyYbqGhrWulGUZxiS4k8+rPDnokU88TOqdIzM7KQLtzey472Bwv2hxTHA9MmBoh6mN7SSP2TYyLN6FridCuZRclzLIySNNsLZpmdIcRK5jWtoBtUQWnUNGhNAi96w2Lxv7Tq4y9rgac6IbidH2dboXa2/RTBNe6TrS5jcltIP3rbpXkFgsdiX539Wxzow5zWk5xYBr3a31uS1cdWX2SykVGYx106FjvwZT8FejwuFcB1meB3KxI3zHtBLv1mZvAjuykj4q9gZYZuzLC/N9+LT1adE4tP4FXqaDZuFeM4zNfE4Dq3sdmaC2yG82ms2hC9YqQ9UR3hUdn7NbFJmglEjgQchIY6r1sXTld2wco03FwI8CLv8A7IjBO2OOGhxKTVcjvsydxGWqvvH0TLFStwcT8Q8XlAyt+886Nb67+4FLthC3BVf0r4oj9WhG7K6Q95Jyt9AHfxLYuaoqe7zMauLuuSkYLEzuke57zbnuLnHmXGyfVc6UoWCb5FIpShAZIpFKUIDJKEIUkArGzo800QPF7B/MFXXbCS5ZGO+65rj4BwJ+SlcSHwGW1n3K8/5j81Uwg+0Hr8CmW3cPlleOTj80sw/t+R+S0doWrEqH7UN8Tgqg6zmaKURA+7vWji7cT4+UYePEH+1pDlq6F7h5KJwxBSQVzbk4sDiB+dys4dyqCEEnKQDwDj9V2jwsrNS2weRHFKNDSHDMTC2Npma1xDnZc+YjUMvst38OKtYLpZG1vVmNj2POoazq6vQVqRp36pW3ZQeA6eQRtF00UXa79dw3DnuTHZ+0MHEcrWE2Kz+06zwtwoeQUOKxzZKbND0V+0lLcxY3LmaQd2RwIF8rOvgshtzGdXK4RnO0X2wSATr7w3+qf7Nb1hEUVgSW3fQybzu3GhqeKX9Mca6PEkEhwPAaU0CgK4bq8kul7uBdnTiZ3/xU1TW0eeZx8tSukW2zVSNDh4lp9QuEmLYfd9QPmF1wckd7gDwJ1+BNJhJdClt9S1BgWPpzHOj1Gkn+1/HzTCfEEtYx4Icw0QeI1o9+ipSbJleQ4OEg7tCPw/2tW27gw65NLPxCcrWZR1z/AMFbHiLNB0db2gkH6UcYH44NB/ZxRsPc45nkej2rQ7AFPBdo0ak8gNSfIAr5ztHGGaaWU/4j3P8ADM4kDyBVv9QlooiuwwzNyKyEIWSa4IQhAAhCEAShShdEEIUoQBqNpnrYoZeL425v3m2x3xaT5pHC3tfnmnOz5x/4eQd7ZXBvg5rCR6/NKoPa8wtCx71cX2EKvbKS7jfY0o/WqO49g+BFfVUcXEWSODhuJB9aKjZ8n21/5vqnfSTDVNn92Rof9D/M0q9xzSVN7t3kzj8DqMuoO4cV7dDIyg1hF6A1a9YkSMdmBOu4jd3IO0HjKZHE1qAKGveQs9pjyZ3wnRyaQ27s83PP03rQ7P2ZDA8xtp0+UHNKWsYGu0vU2fCln8JPNPI2rDWkHSw0AHeTxK1e0o3zlsUQoZWiWUNt2U2RG3i5x1NcuQXNmWsNncdNTricO2ANED80h3ZSKGYEW3S71+Sze0LBLJBZFghzS7+bge9PXbIdhGtkLqcO02M9p1WAN2gPPfvSTaGIL3F0p1947tbJvJ6eiVxqXZ0EU7GAkbvC/ra64bDxnd2jyJ/PcvWMwtmweG8ag8j3Ku3BngR60mY4fMpegxZtNzCGsbkrmNfROTN1jQ5wDZNLriN1+O7il+FxbG5WyHrK40CW+B+iutgIfdhwOocOI8OCdqSylw/6KXPRl3GydVs/Ev4uDIm/811O/kDx5r56tz0xky4GFv35ifKOM/WQLDqnbXm19jrYlivPVkIUoSg4QhShAEIUoQBKEIXWCAQhCMAPcT2MPBHzaZD4yGx/KGDyVLCDXz+iu7TBzi+DWD0Y0fRVItL80/YsRSEa3nL6nvZjbf5rWdIsMckFjTqx8XOP1SPots8ySsaOJA/OibbM2l+tRYlp9qOR0jP9J5qvBpDf403GSiowfMVtTcnJcjPzSOjaQTdnQdy4t2kwPzdS06UATYu950V2WRo0e3MO7ePBUcTExjuzfD2t4WfZHD1Wo/XLK0NAzEtmijLnOjAOZ4HZFDc2+Cp43a8mKlYyC2sYewASK4GRx4acTuC8YiIdRG09gv7chPusB7IrmdDXcqQxZdUUDS1pIFD23nm8/TcPiq6o65/8RbJmtwuFmaBNibLWZS0uvUZt4B1I4+aS9J42zSF8Wl2SDx9kDu1spvgIZmsi68SdW2mkOOgAflLdToDSWdMJIZCDhmEakn0009UrH/Jx+hdL8PAQYeQ+w7Q8P7Lp1DSe3p/mH1CqtxG4O1HPiPAq/PgszQ9hBvS93keRTKWJdClvQsQbGI7TnDJ94fKuBTXCEOoAaA6fnXuVHYeKcx2R7SWnQ6Xp/ZPNn4H7YNHPTz3ap6l5mlLjy6CO0aQbQp/SBLX6rF92N8h8ZHV8owsinXTHHdbjZiPZYRE3wjGX4kOPmkqQulvzbHKI7lcUCKQhV4LgpCEIwAUikIUYDIIUIXWCCUFQvTIy4hrRZJoDmToAjBBoNrDtnwb/AEhLQd47ky202pXt35SB/CK+iVRHtLRsWqQjV+HJrujv2OHxE3GOGQtP+ZzcrT/E4LOdEcTkxkAG57hE4c2yUw+lg+QTvFy5dmTV7zom+WfMf6Uh6KR5sdhR/wAaM+TXhx+AKr2lv1FjlgKFmubfPI6x+GDXuDvdJI8kugEYcXO+0cDoPdF7rv2jfDuTPb0wMrhdWSL8Une8RjeMw3Vr2j7/AIAbu9TtK9+hOzNuGpXx87nyOBNm+HE8UxweI/VayAOnPGswj8uLvgEq/Wcvsaf5jvP9lEEzmklpIJsEgkb96qhHOnIZbNrh9rTS4dscrjlc4C3NHvE24HjrmKVdJR+rvyMNiwNQDdNBJv8AEB5K5gCaZGLALwXGrdfE27duvzKpdLMOcPJka4uDt+bKbADaNVpvI70hDWwYlpERYhgcM7PxDl3+C9YDF5DR1a7RzTuIVeGYtdbVblLHDM0ZXcW8D3t/stCEdcC0mMW4YtIyuJjdq3U+YPeFqNjz9WJJXf4MTn+bGnLw50s5siYhpb3gjuPFO9rHJs3Eu4v6tl/vSNJ+DSnEpRi30/NiFjUpKPVo+ek3qd/FQoQsnBqEoUIRgklChCMASi1CEYAmkUptFrogik76LQVI+Y7oW2P9R2jPTtO/CktrU7Hjy4G+Mkrj5Ma1o+Jf8VfRHemijaJbtb76C3HOsuJ4qrhG9oLtj360vWAbpqm2szF4vEBttllbPr/jxj/pzH6Kj0Ki/wDVdZwijkkP8JYPi8K9tOcHAyA8HREeIJb8nFeNgM6vBTycZXiMfuxjM74vb6LiyO9evkRCWKJecfmL9qYnM8pa4rtO6yuCix5eS2uOFg8kK9s7FOacoNNJBNUCa760VIq9szFFugyjUHMRrY3BVcmXGkjkdMWM7LSdS6tbriRztKNsvDRld2zmcCSCCMultdxBv4BNYg57wIgGEAnNbtb4a7ki2w6nFrwC6z2wd+ta+YPqlIxW8Wt6CsBd4gubQurStKtYFpPI52Y/UJt00ky4CBo9+Yk+DGH6vHokOz5KITfpiM2CwzvuyvafxsBH9BV97+CxKC+PExdIpTaLWQaxFIpFqUARSKU2i0ARSKU2otAE0ikWi1JAUtYG5YYG8BG013utx/qWTJWy24cjWgfcYPJrGt+hTmy8W+wntWu6u5msY+3lWcKFSdqUwwAsq+vWTInpE77a7GHY3jI/N5MH93/BXnNrZ2FA49a71ld9APRKOk09zhg3Rta3z9p3xdXkn2OuODCt+7Cw+bxn/wB6r3m7ZSXJHDWK4J83kzE2Hdvyn0VUp66Rx3krzJhGvGo15hJ+vl6jyrwtBGnGycUwPADCNCHkOJsEd+7WiqE+FyPyu3aGxxBFgpnsyWPq3NIeNbD25c3LUHQil3Y8IhajBsxJuEFtCnWQ6/Cwkm1S0vOaw7jQFHvTWAyUeqc6tbLmM19Ql20YQ5+rmscALzWA69xFckvB+4sa0FgK6xlesDgHyuysHmdAPEp7HsKKP9o50h4hlNb6myU76sY8Shxb4C7CbwtBthubZj792SJw88zT81zgw2HOmV7DzzA/AhWttsy7NnAN/aQi+7MSrndGdckugpKDjZF9zA0ikWi1nGiFIpFotABSKRaLQAUikWi0AQhSotdEAVrelL+00cmM/oH91kitT0pfcgcNzmRuH4o2n6pmh6SFb17o/Mz7d6ddH8PnkaDusWeQ4n0tJ2hOIJeqw0r+JHVt8ZLB/lzlX1vdzLocW6rdXMWwQHFYwNH+NL6B77J8mk+i1HSzEB0rg3cNB4DQfBL/ANHmEzYp8h3QxPd+J1Mb/WT5L1tc28lc7Ova5HF7+Io9EV8HqK5Ls1tFVMHLlJ8lbkxAq1n3QxJ4NCueiOONw7XEWDoK0NaZjXzUPwbSxjGmqu3URvNgOo+Oq8txOZ5A3UfmrMg1BGnYHnrq71UtSxhhlZKDMLI1wyPJ5ZS+z3Va7YzAvlcCdCBldm32D3DvKdbMxFRvs5QAdeV96r4BxbG8mjQ9rfqeIJ8VxrF5J0eh52VhRGw1rrv3Kxktc8BICwa8T80ygw9qEm3lg2kihNGAO8q1tWG9mT9xjd6SNH+5U8c77SuSe4HDGXC4iP78UgHiGkj4gLVqqxS3zaMu6z4q7M+WoRalZ5pkIQhAAhCEACFNotAEIQhAAtHtg3Fhnc4Yvg2vos4n2Pd9hhv9JvwLkxRxfgXu/wBfJQgZZV3pFJlZDCOA6x3i7Ro/hF/iXvYWEzyNHMgJft6fPiZiN2dzR+605W/BoVlj3a/JxD3W+DW/o7hrDYx/EmNnkA93+5Ltpt1KedBoq2bIfvTO/lZGPqUq2mzer6cKoUsebmJom6lXcFCHB+YXTdFzioOo8qXTCPp+nEH5LOsecmjBC3CMLZKcKOo+CcYYW4A6nLQ7hm3KnHtpjqEke7c5p3d9H+6Z4I1le05gTvHhy4FW5k/xI5lhcDzMGMikD7IJaNNDZFhcNpS5MNl4uICuY6XLLKNwzDhe69B5FJtqzB5bZoC/MnuVLxvY7ncMuOTjsqQh2/Qa1wOu5bIT6CtyymAiaSAw6Hed25N8TiNzBx0PhyVqW8zibwjm1+Z7jzK2HRY09t+azxwwblpPNivpwWrDDrMi5+4+U4uHJI9n3XOb/C4j6LinfTPBmPH4gcHP6xveJBnB/m+CSLFaw8G5F5imCEIUHQIQhAAhCEACEIQAJ7j/ANjhv9Jh9b/ukQTzHfs8P/ox/JX08/BRd/r5G/Qxn2jXcjm9NfosdI+yTzJPqVteiI3/ALsn9BWHZuHgFZtHCKK9n/HN+D6l0UbWyY+98p/6hH+1K8e4AjvFHcnHR4f+14fwf/8AY9Idrb/NW7vwYiafxpeRPtfDBrbHE+m9c9nHMB+64fT6q5tTWDXmPmUv2Oe16/JJte00ospNbRrktR0ewzixx4Et3+Nad+oVT9UYZBbRqU/wY+1gZ7pIsfiCthZ6mIL7wV3LdTkKNuS/bvB5kjdqL37lm8U+3uvn8OCdbc0xD6++4eVlJsUO0uWtyZNb3oIZ7FNVffzXL9cJcTzNj82pZox1fcVKI6qylKWrCZscBNnDQdyfwNDSKWW2Z7TfD86rRsPseacjxRl2LiJv0nYC2YfEAc4X+VvZ85B5BYBfV+lrAdmYi9aMTh3HrGi/RzvVfKFn3x3Zs0tklvVLsCEIVA0CEIQAIQhAH//Z"/>
          <p:cNvSpPr>
            <a:spLocks noChangeAspect="1" noChangeArrowheads="1"/>
          </p:cNvSpPr>
          <p:nvPr/>
        </p:nvSpPr>
        <p:spPr bwMode="auto">
          <a:xfrm>
            <a:off x="0" y="-1143000"/>
            <a:ext cx="1914525"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pic>
        <p:nvPicPr>
          <p:cNvPr id="8" name="Picture 2" descr="http://tabofficesystems.com/blog/wp-content/uploads/2012/02/ergonomic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9368" y="3153934"/>
            <a:ext cx="2766952" cy="3287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createhealthchiropractic.files.wordpress.com/2007/12/ergonomic-lifting.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4019"/>
          <a:stretch/>
        </p:blipFill>
        <p:spPr bwMode="auto">
          <a:xfrm>
            <a:off x="648563" y="3153931"/>
            <a:ext cx="1694498" cy="32875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createhealthchiropractic.files.wordpress.com/2007/12/ergonomic-lifting.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6631" r="7554"/>
          <a:stretch/>
        </p:blipFill>
        <p:spPr bwMode="auto">
          <a:xfrm>
            <a:off x="3267621" y="3072654"/>
            <a:ext cx="1688411" cy="328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3586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8577" y="763586"/>
            <a:ext cx="9001977" cy="552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738" name="Text Box 2"/>
          <p:cNvSpPr txBox="1">
            <a:spLocks noChangeArrowheads="1"/>
          </p:cNvSpPr>
          <p:nvPr/>
        </p:nvSpPr>
        <p:spPr bwMode="auto">
          <a:xfrm>
            <a:off x="1371600" y="304800"/>
            <a:ext cx="6629400" cy="457200"/>
          </a:xfrm>
          <a:prstGeom prst="rect">
            <a:avLst/>
          </a:prstGeom>
          <a:noFill/>
          <a:ln w="12700">
            <a:noFill/>
            <a:miter lim="800000"/>
            <a:headEnd type="none" w="sm" len="sm"/>
            <a:tailEnd type="none" w="sm" len="sm"/>
          </a:ln>
        </p:spPr>
        <p:txBody>
          <a:bodyPr>
            <a:spAutoFit/>
          </a:bodyPr>
          <a:lstStyle/>
          <a:p>
            <a:pPr defTabSz="457200" eaLnBrk="0" hangingPunct="0">
              <a:spcBef>
                <a:spcPct val="50000"/>
              </a:spcBef>
            </a:pPr>
            <a:endParaRPr lang="en-US" sz="2400" dirty="0">
              <a:solidFill>
                <a:prstClr val="black"/>
              </a:solidFill>
              <a:ea typeface="ＭＳ Ｐゴシック"/>
              <a:cs typeface="ＭＳ Ｐゴシック"/>
            </a:endParaRPr>
          </a:p>
        </p:txBody>
      </p:sp>
      <p:sp>
        <p:nvSpPr>
          <p:cNvPr id="116739" name="Rectangle 4"/>
          <p:cNvSpPr>
            <a:spLocks noGrp="1" noChangeArrowheads="1"/>
          </p:cNvSpPr>
          <p:nvPr>
            <p:ph type="title"/>
          </p:nvPr>
        </p:nvSpPr>
        <p:spPr/>
        <p:txBody>
          <a:bodyPr/>
          <a:lstStyle/>
          <a:p>
            <a:pPr eaLnBrk="1" hangingPunct="1"/>
            <a:r>
              <a:rPr lang="en-US" sz="2400" b="1" dirty="0">
                <a:latin typeface="Helvetica" panose="020B0604020202020204" pitchFamily="34" charset="0"/>
                <a:cs typeface="Helvetica" panose="020B0604020202020204" pitchFamily="34" charset="0"/>
              </a:rPr>
              <a:t>EHS Intranet Homepage</a:t>
            </a:r>
          </a:p>
        </p:txBody>
      </p:sp>
      <p:sp>
        <p:nvSpPr>
          <p:cNvPr id="3" name="Rectangle 2"/>
          <p:cNvSpPr/>
          <p:nvPr/>
        </p:nvSpPr>
        <p:spPr>
          <a:xfrm>
            <a:off x="6599104" y="1509311"/>
            <a:ext cx="495759" cy="154236"/>
          </a:xfrm>
          <a:prstGeom prst="rect">
            <a:avLst/>
          </a:prstGeom>
          <a:solidFill>
            <a:srgbClr val="2F5897"/>
          </a:solidFill>
          <a:ln>
            <a:solidFill>
              <a:srgbClr val="2F5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Explosion 1 3"/>
          <p:cNvSpPr/>
          <p:nvPr/>
        </p:nvSpPr>
        <p:spPr>
          <a:xfrm>
            <a:off x="5394961" y="763586"/>
            <a:ext cx="3598210" cy="2944813"/>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b="1" dirty="0">
                <a:solidFill>
                  <a:prstClr val="black"/>
                </a:solidFill>
              </a:rPr>
              <a:t>Permits, Training,</a:t>
            </a:r>
          </a:p>
          <a:p>
            <a:pPr algn="ctr" defTabSz="457200"/>
            <a:r>
              <a:rPr lang="en-US" sz="1600" b="1" dirty="0">
                <a:solidFill>
                  <a:prstClr val="black"/>
                </a:solidFill>
              </a:rPr>
              <a:t>Policies &amp; Procedures, Ergonomics</a:t>
            </a:r>
          </a:p>
        </p:txBody>
      </p:sp>
    </p:spTree>
    <p:extLst>
      <p:ext uri="{BB962C8B-B14F-4D97-AF65-F5344CB8AC3E}">
        <p14:creationId xmlns:p14="http://schemas.microsoft.com/office/powerpoint/2010/main" val="13357449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p>
        </p:txBody>
      </p:sp>
      <p:sp>
        <p:nvSpPr>
          <p:cNvPr id="3" name="Content Placeholder 2"/>
          <p:cNvSpPr>
            <a:spLocks noGrp="1"/>
          </p:cNvSpPr>
          <p:nvPr>
            <p:ph idx="1"/>
          </p:nvPr>
        </p:nvSpPr>
        <p:spPr/>
        <p:txBody>
          <a:bodyPr/>
          <a:lstStyle/>
          <a:p>
            <a:r>
              <a:rPr lang="en-US" dirty="0"/>
              <a:t>Go to sunypoly.edu</a:t>
            </a:r>
          </a:p>
          <a:p>
            <a:r>
              <a:rPr lang="en-US" dirty="0"/>
              <a:t>In the top right click on search </a:t>
            </a:r>
          </a:p>
          <a:p>
            <a:r>
              <a:rPr lang="en-US" dirty="0"/>
              <a:t>Search EHS </a:t>
            </a:r>
          </a:p>
          <a:p>
            <a:r>
              <a:rPr lang="en-US" dirty="0"/>
              <a:t>Click on the link for contractor training.</a:t>
            </a:r>
          </a:p>
          <a:p>
            <a:endParaRPr lang="en-US" dirty="0"/>
          </a:p>
          <a:p>
            <a:pPr marL="0" indent="0">
              <a:buNone/>
            </a:pPr>
            <a:r>
              <a:rPr lang="en-US" dirty="0">
                <a:hlinkClick r:id="rId2"/>
              </a:rPr>
              <a:t>https://sunypoly.edu/research/albany-nanotech-complex/contractor-training.html</a:t>
            </a:r>
            <a:r>
              <a:rPr lang="en-US" dirty="0"/>
              <a:t> </a:t>
            </a:r>
          </a:p>
        </p:txBody>
      </p:sp>
    </p:spTree>
    <p:extLst>
      <p:ext uri="{BB962C8B-B14F-4D97-AF65-F5344CB8AC3E}">
        <p14:creationId xmlns:p14="http://schemas.microsoft.com/office/powerpoint/2010/main" val="1941215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Helvetica" panose="020B0604020202020204" pitchFamily="34" charset="0"/>
                <a:cs typeface="Helvetica" panose="020B0604020202020204" pitchFamily="34" charset="0"/>
              </a:rPr>
              <a:t>Closing </a:t>
            </a:r>
          </a:p>
        </p:txBody>
      </p:sp>
      <p:sp>
        <p:nvSpPr>
          <p:cNvPr id="3" name="Content Placeholder 2"/>
          <p:cNvSpPr>
            <a:spLocks noGrp="1"/>
          </p:cNvSpPr>
          <p:nvPr>
            <p:ph idx="1"/>
          </p:nvPr>
        </p:nvSpPr>
        <p:spPr/>
        <p:txBody>
          <a:bodyPr>
            <a:normAutofit lnSpcReduction="10000"/>
          </a:bodyPr>
          <a:lstStyle/>
          <a:p>
            <a:r>
              <a:rPr lang="en-US" sz="2400" dirty="0"/>
              <a:t>SUNY Poly is committed to providing you a safe working environment </a:t>
            </a:r>
          </a:p>
          <a:p>
            <a:pPr marL="0" indent="0">
              <a:buNone/>
            </a:pPr>
            <a:endParaRPr lang="en-US" sz="2400" dirty="0"/>
          </a:p>
          <a:p>
            <a:r>
              <a:rPr lang="en-US" sz="2400" dirty="0"/>
              <a:t>You are a key player in this effort</a:t>
            </a:r>
          </a:p>
          <a:p>
            <a:endParaRPr lang="en-US" sz="2400" dirty="0"/>
          </a:p>
          <a:p>
            <a:r>
              <a:rPr lang="en-US" sz="2400" dirty="0"/>
              <a:t>All individuals onsite are expected to share that commitment</a:t>
            </a:r>
          </a:p>
          <a:p>
            <a:endParaRPr lang="en-US" sz="2400" dirty="0"/>
          </a:p>
          <a:p>
            <a:r>
              <a:rPr lang="en-US" sz="2400" dirty="0"/>
              <a:t>Each of us must comply with safety and environmental laws and SUNY Poly safety requirements</a:t>
            </a:r>
          </a:p>
          <a:p>
            <a:endParaRPr lang="en-US" sz="2400" dirty="0"/>
          </a:p>
          <a:p>
            <a:r>
              <a:rPr lang="en-US" sz="2400" dirty="0"/>
              <a:t>Thank you in advance for your support and efforts toward workplace safety and health</a:t>
            </a:r>
            <a:endParaRPr lang="en-US" dirty="0"/>
          </a:p>
        </p:txBody>
      </p:sp>
    </p:spTree>
    <p:extLst>
      <p:ext uri="{BB962C8B-B14F-4D97-AF65-F5344CB8AC3E}">
        <p14:creationId xmlns:p14="http://schemas.microsoft.com/office/powerpoint/2010/main" val="1414998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9419" y="2405566"/>
            <a:ext cx="3222037" cy="1470025"/>
          </a:xfrm>
        </p:spPr>
        <p:txBody>
          <a:bodyPr>
            <a:noAutofit/>
          </a:bodyPr>
          <a:lstStyle/>
          <a:p>
            <a:pPr marL="0" indent="0">
              <a:buClrTx/>
              <a:buFontTx/>
              <a:buNone/>
            </a:pPr>
            <a:r>
              <a:rPr lang="en-US" sz="5400" b="1" dirty="0">
                <a:latin typeface="Helvetica" panose="020B0604020202020204" pitchFamily="34" charset="0"/>
                <a:cs typeface="Helvetica" panose="020B0604020202020204" pitchFamily="34" charset="0"/>
              </a:rPr>
              <a:t>SUNY Poly Quality</a:t>
            </a:r>
            <a:br>
              <a:rPr lang="en-US" sz="5400" b="1" dirty="0">
                <a:latin typeface="Helvetica" panose="020B0604020202020204" pitchFamily="34" charset="0"/>
                <a:cs typeface="Helvetica" panose="020B0604020202020204" pitchFamily="34" charset="0"/>
              </a:rPr>
            </a:br>
            <a:r>
              <a:rPr lang="en-US" sz="5400" b="1" dirty="0">
                <a:latin typeface="Helvetica" panose="020B0604020202020204" pitchFamily="34" charset="0"/>
                <a:cs typeface="Helvetica" panose="020B0604020202020204" pitchFamily="34" charset="0"/>
              </a:rPr>
              <a:t>Policy</a:t>
            </a:r>
          </a:p>
        </p:txBody>
      </p:sp>
      <p:sp>
        <p:nvSpPr>
          <p:cNvPr id="2051" name="Rectangle 3" descr="Rectangle: Click to edit Master text styles&#10;Second level&#10;Third level&#10;Fourth level&#10;Fifth level"/>
          <p:cNvSpPr>
            <a:spLocks noGrp="1" noChangeArrowheads="1"/>
          </p:cNvSpPr>
          <p:nvPr>
            <p:ph type="subTitle" idx="1"/>
          </p:nvPr>
        </p:nvSpPr>
        <p:spPr/>
        <p:txBody>
          <a:bodyPr/>
          <a:lstStyle/>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2000" i="1" dirty="0">
              <a:latin typeface="Helvetica" panose="020B0604020202020204" pitchFamily="34" charset="0"/>
              <a:cs typeface="Helvetica" panose="020B0604020202020204" pitchFamily="34" charset="0"/>
            </a:endParaRPr>
          </a:p>
          <a:p>
            <a:pPr marL="0" indent="0">
              <a:buClrTx/>
              <a:buFontTx/>
              <a:buNone/>
            </a:pPr>
            <a:endParaRPr lang="en-US" sz="1800" i="1" dirty="0">
              <a:latin typeface="Helvetica" panose="020B0604020202020204" pitchFamily="34" charset="0"/>
              <a:cs typeface="Helvetica" panose="020B0604020202020204" pitchFamily="34" charset="0"/>
            </a:endParaRPr>
          </a:p>
          <a:p>
            <a:pPr marL="0" indent="0">
              <a:buClrTx/>
              <a:buFontTx/>
              <a:buNone/>
            </a:pPr>
            <a:endParaRPr lang="en-US" sz="1800" i="1" dirty="0">
              <a:latin typeface="Helvetica" panose="020B0604020202020204" pitchFamily="34" charset="0"/>
              <a:cs typeface="Helvetica" panose="020B0604020202020204" pitchFamily="34" charset="0"/>
            </a:endParaRPr>
          </a:p>
        </p:txBody>
      </p:sp>
      <p:sp>
        <p:nvSpPr>
          <p:cNvPr id="4" name="Rectangle 3"/>
          <p:cNvSpPr txBox="1">
            <a:spLocks noChangeArrowheads="1"/>
          </p:cNvSpPr>
          <p:nvPr/>
        </p:nvSpPr>
        <p:spPr>
          <a:xfrm>
            <a:off x="491319" y="3951514"/>
            <a:ext cx="8407148" cy="26676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i="1" kern="1200">
                <a:solidFill>
                  <a:schemeClr val="bg1"/>
                </a:solidFill>
                <a:latin typeface="Helvetica"/>
                <a:ea typeface="+mn-ea"/>
                <a:cs typeface="Helvetica"/>
              </a:defRPr>
            </a:lvl1pPr>
            <a:lvl2pPr marL="457200" indent="0" algn="ctr" defTabSz="457200" rtl="0" eaLnBrk="1" latinLnBrk="0" hangingPunct="1">
              <a:spcBef>
                <a:spcPct val="20000"/>
              </a:spcBef>
              <a:buFont typeface="Arial"/>
              <a:buNone/>
              <a:defRPr sz="26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2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4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endParaRPr lang="en-US" sz="40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nSpc>
                <a:spcPct val="80000"/>
              </a:lnSpc>
            </a:pPr>
            <a:endParaRPr lang="en-US" sz="4000" b="1" dirty="0">
              <a:solidFill>
                <a:srgbClr val="2A3D7A"/>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5186093"/>
      </p:ext>
    </p:extLst>
  </p:cSld>
  <p:clrMapOvr>
    <a:masterClrMapping/>
  </p:clrMapOvr>
  <p:transition advTm="10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Quality Policy</a:t>
            </a:r>
          </a:p>
        </p:txBody>
      </p:sp>
      <p:pic>
        <p:nvPicPr>
          <p:cNvPr id="5" name="Content Placeholder 4"/>
          <p:cNvPicPr>
            <a:picLocks noGrp="1" noChangeAspect="1"/>
          </p:cNvPicPr>
          <p:nvPr>
            <p:ph idx="1"/>
          </p:nvPr>
        </p:nvPicPr>
        <p:blipFill>
          <a:blip r:embed="rId2"/>
          <a:stretch>
            <a:fillRect/>
          </a:stretch>
        </p:blipFill>
        <p:spPr>
          <a:xfrm>
            <a:off x="1" y="811763"/>
            <a:ext cx="9144000" cy="5694046"/>
          </a:xfrm>
          <a:prstGeom prst="rect">
            <a:avLst/>
          </a:prstGeom>
        </p:spPr>
      </p:pic>
    </p:spTree>
    <p:extLst>
      <p:ext uri="{BB962C8B-B14F-4D97-AF65-F5344CB8AC3E}">
        <p14:creationId xmlns:p14="http://schemas.microsoft.com/office/powerpoint/2010/main" val="283792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0" y="716437"/>
            <a:ext cx="9144000" cy="5788058"/>
          </a:xfrm>
          <a:prstGeom prst="rect">
            <a:avLst/>
          </a:prstGeom>
        </p:spPr>
      </p:pic>
      <p:sp>
        <p:nvSpPr>
          <p:cNvPr id="2" name="Title 1"/>
          <p:cNvSpPr>
            <a:spLocks noGrp="1"/>
          </p:cNvSpPr>
          <p:nvPr>
            <p:ph type="title"/>
          </p:nvPr>
        </p:nvSpPr>
        <p:spPr>
          <a:xfrm>
            <a:off x="4744720" y="73982"/>
            <a:ext cx="4342254" cy="321944"/>
          </a:xfrm>
        </p:spPr>
        <p:txBody>
          <a:bodyPr>
            <a:noAutofit/>
          </a:bodyPr>
          <a:lstStyle/>
          <a:p>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What to Report</a:t>
            </a:r>
          </a:p>
        </p:txBody>
      </p:sp>
      <p:sp>
        <p:nvSpPr>
          <p:cNvPr id="3" name="Content Placeholder 2"/>
          <p:cNvSpPr>
            <a:spLocks noGrp="1"/>
          </p:cNvSpPr>
          <p:nvPr>
            <p:ph idx="1"/>
          </p:nvPr>
        </p:nvSpPr>
        <p:spPr>
          <a:xfrm>
            <a:off x="457200" y="499622"/>
            <a:ext cx="8229600" cy="5626542"/>
          </a:xfrm>
        </p:spPr>
        <p:txBody>
          <a:bodyPr>
            <a:normAutofit/>
          </a:bodyPr>
          <a:lstStyle/>
          <a:p>
            <a:pPr marL="0" lvl="0" indent="0">
              <a:buNone/>
            </a:pP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Recording or monitoring activities, taking pictures.</a:t>
            </a:r>
          </a:p>
          <a:p>
            <a:pPr marL="0" lvl="0" indent="0">
              <a:buNone/>
            </a:pPr>
            <a:endParaRPr lang="en-US" sz="10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Attempts to gain information about operations. </a:t>
            </a:r>
          </a:p>
          <a:p>
            <a:pPr marL="0" lvl="0" indent="0">
              <a:buNone/>
            </a:pPr>
            <a:endParaRPr lang="en-US" sz="10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Obtaining badges, access cards, credentials, etc. </a:t>
            </a:r>
          </a:p>
          <a:p>
            <a:pPr lvl="0"/>
            <a:endParaRPr lang="en-US" sz="9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Attempts to enter restricted areas.</a:t>
            </a:r>
          </a:p>
          <a:p>
            <a:endParaRPr lang="en-US" sz="9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Suspicious persons that are out of place.  This may include people who are in places they should not be, as well as people who do not fit into the daily routine.</a:t>
            </a:r>
          </a:p>
          <a:p>
            <a:pPr lvl="0"/>
            <a:endParaRPr lang="en-US" sz="9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Suspicious packages, bags, or mail.</a:t>
            </a:r>
          </a:p>
          <a:p>
            <a:pPr lvl="0"/>
            <a:endParaRPr lang="en-US" sz="9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Broken doors, locks, windows, and inoperative lights.</a:t>
            </a:r>
          </a:p>
          <a:p>
            <a:pPr lvl="0"/>
            <a:endParaRPr lang="en-US" sz="24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Helvetica" panose="020B0604020202020204" pitchFamily="34" charset="0"/>
                <a:cs typeface="Helvetica" panose="020B0604020202020204" pitchFamily="34" charset="0"/>
              </a:rPr>
              <a:t>How to Report</a:t>
            </a:r>
          </a:p>
        </p:txBody>
      </p:sp>
      <p:sp>
        <p:nvSpPr>
          <p:cNvPr id="3" name="Content Placeholder 2"/>
          <p:cNvSpPr>
            <a:spLocks noGrp="1"/>
          </p:cNvSpPr>
          <p:nvPr>
            <p:ph idx="1"/>
          </p:nvPr>
        </p:nvSpPr>
        <p:spPr>
          <a:xfrm>
            <a:off x="457200" y="937108"/>
            <a:ext cx="6754305" cy="5189055"/>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Report suspicious activity and potential breaches to personal safety or security immediately by contacting site Security at </a:t>
            </a:r>
            <a:r>
              <a:rPr lang="en-US" sz="2400" b="1" dirty="0">
                <a:latin typeface="Arial" panose="020B0604020202020204" pitchFamily="34" charset="0"/>
                <a:cs typeface="Arial" panose="020B0604020202020204" pitchFamily="34" charset="0"/>
              </a:rPr>
              <a:t>518-437-8600.</a:t>
            </a:r>
          </a:p>
          <a:p>
            <a:endParaRPr lang="en-US" sz="2400" b="1"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When reporting </a:t>
            </a:r>
          </a:p>
          <a:p>
            <a:pPr marL="0" indent="0">
              <a:buNone/>
            </a:pPr>
            <a:endParaRPr lang="en-US" sz="1100" dirty="0">
              <a:latin typeface="Arial" panose="020B0604020202020204" pitchFamily="34" charset="0"/>
              <a:cs typeface="Arial" panose="020B0604020202020204" pitchFamily="34" charset="0"/>
            </a:endParaRPr>
          </a:p>
          <a:p>
            <a:pPr marL="914400" lvl="1" indent="-457200">
              <a:buFont typeface="+mj-lt"/>
              <a:buAutoNum type="arabicPeriod"/>
            </a:pPr>
            <a:r>
              <a:rPr lang="en-US" sz="2200" dirty="0">
                <a:latin typeface="Arial" panose="020B0604020202020204" pitchFamily="34" charset="0"/>
                <a:cs typeface="Arial" panose="020B0604020202020204" pitchFamily="34" charset="0"/>
              </a:rPr>
              <a:t>Identify yourself by first and last name.</a:t>
            </a:r>
          </a:p>
          <a:p>
            <a:pPr marL="914400" lvl="1" indent="-457200">
              <a:buFont typeface="+mj-lt"/>
              <a:buAutoNum type="arabicPeriod"/>
            </a:pPr>
            <a:r>
              <a:rPr lang="en-US" sz="2200" dirty="0">
                <a:latin typeface="Arial" panose="020B0604020202020204" pitchFamily="34" charset="0"/>
                <a:cs typeface="Arial" panose="020B0604020202020204" pitchFamily="34" charset="0"/>
              </a:rPr>
              <a:t>Provide your location and be specific as possible.</a:t>
            </a:r>
          </a:p>
          <a:p>
            <a:pPr marL="914400" lvl="1" indent="-457200">
              <a:buFont typeface="+mj-lt"/>
              <a:buAutoNum type="arabicPeriod"/>
            </a:pPr>
            <a:r>
              <a:rPr lang="en-US" sz="2200" dirty="0">
                <a:latin typeface="Arial" panose="020B0604020202020204" pitchFamily="34" charset="0"/>
                <a:cs typeface="Arial" panose="020B0604020202020204" pitchFamily="34" charset="0"/>
              </a:rPr>
              <a:t>WHO, WHAT, WHEN, WHERE, WHY and HOW. </a:t>
            </a:r>
          </a:p>
          <a:p>
            <a:pPr marL="914400" lvl="1" indent="-457200">
              <a:buFont typeface="+mj-lt"/>
              <a:buAutoNum type="arabicPeriod"/>
            </a:pPr>
            <a:r>
              <a:rPr lang="en-US" sz="2200" b="1" dirty="0">
                <a:latin typeface="Arial" panose="020B0604020202020204" pitchFamily="34" charset="0"/>
                <a:cs typeface="Arial" panose="020B0604020202020204" pitchFamily="34" charset="0"/>
              </a:rPr>
              <a:t>Remain on the line </a:t>
            </a:r>
            <a:r>
              <a:rPr lang="en-US" sz="2200" dirty="0">
                <a:latin typeface="Arial" panose="020B0604020202020204" pitchFamily="34" charset="0"/>
                <a:cs typeface="Arial" panose="020B0604020202020204" pitchFamily="34" charset="0"/>
              </a:rPr>
              <a:t>until the Security Officer retrieves all necessary information.</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60675" y="1461156"/>
            <a:ext cx="1781667" cy="4165518"/>
          </a:xfrm>
          <a:prstGeom prst="rect">
            <a:avLst/>
          </a:prstGeom>
          <a:effectLst>
            <a:softEdge rad="25400"/>
          </a:effectLst>
        </p:spPr>
      </p:pic>
    </p:spTree>
    <p:extLst>
      <p:ext uri="{BB962C8B-B14F-4D97-AF65-F5344CB8AC3E}">
        <p14:creationId xmlns:p14="http://schemas.microsoft.com/office/powerpoint/2010/main" val="54930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0000"/>
    </a:dk2>
    <a:lt2>
      <a:srgbClr val="FFFFFF"/>
    </a:lt2>
    <a:accent1>
      <a:srgbClr val="1E376C"/>
    </a:accent1>
    <a:accent2>
      <a:srgbClr val="F0AF00"/>
    </a:accent2>
    <a:accent3>
      <a:srgbClr val="1E376C"/>
    </a:accent3>
    <a:accent4>
      <a:srgbClr val="F0AF00"/>
    </a:accent4>
    <a:accent5>
      <a:srgbClr val="1E376C"/>
    </a:accent5>
    <a:accent6>
      <a:srgbClr val="F0AF00"/>
    </a:accent6>
    <a:hlink>
      <a:srgbClr val="0041C4"/>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21125</TotalTime>
  <Words>4834</Words>
  <Application>Microsoft Macintosh PowerPoint</Application>
  <PresentationFormat>On-screen Show (4:3)</PresentationFormat>
  <Paragraphs>816</Paragraphs>
  <Slides>79</Slides>
  <Notes>35</Notes>
  <HiddenSlides>0</HiddenSlides>
  <MMClips>2</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2" baseType="lpstr">
      <vt:lpstr>Arial</vt:lpstr>
      <vt:lpstr>Bookman Old Style</vt:lpstr>
      <vt:lpstr>Calibri</vt:lpstr>
      <vt:lpstr>Courier New</vt:lpstr>
      <vt:lpstr>Garamond</vt:lpstr>
      <vt:lpstr>Helvetica</vt:lpstr>
      <vt:lpstr>Symbol</vt:lpstr>
      <vt:lpstr>Times</vt:lpstr>
      <vt:lpstr>Times New Roman</vt:lpstr>
      <vt:lpstr>Wingdings</vt:lpstr>
      <vt:lpstr>Wingdings 3</vt:lpstr>
      <vt:lpstr>Office Theme</vt:lpstr>
      <vt:lpstr>Clip</vt:lpstr>
      <vt:lpstr>SUNY Poly Police and Security at SUNY Poly - CNSE</vt:lpstr>
      <vt:lpstr>SUNY Poly Security and UPD</vt:lpstr>
      <vt:lpstr>SUNY Poly UPD and Security</vt:lpstr>
      <vt:lpstr>Access Control </vt:lpstr>
      <vt:lpstr>Access Control</vt:lpstr>
      <vt:lpstr>Access Control</vt:lpstr>
      <vt:lpstr>Access Control</vt:lpstr>
      <vt:lpstr> What to Report</vt:lpstr>
      <vt:lpstr>How to Report</vt:lpstr>
      <vt:lpstr>Assist Security</vt:lpstr>
      <vt:lpstr>Lost Access Cards/Keys</vt:lpstr>
      <vt:lpstr>Roof Policy</vt:lpstr>
      <vt:lpstr>Suspicious Packages/Bags</vt:lpstr>
      <vt:lpstr>Suspicious Packages / Bags</vt:lpstr>
      <vt:lpstr>Telephone Threats</vt:lpstr>
      <vt:lpstr>Practice Personal Safety</vt:lpstr>
      <vt:lpstr>Emergency Phones</vt:lpstr>
      <vt:lpstr>Parking Policy Overview</vt:lpstr>
      <vt:lpstr>Parking Policy Overview</vt:lpstr>
      <vt:lpstr>       Parking Policy Overview</vt:lpstr>
      <vt:lpstr>Parking Policy Overview</vt:lpstr>
      <vt:lpstr>       Pedestrian Safety</vt:lpstr>
      <vt:lpstr>               Driver Safety on Site</vt:lpstr>
      <vt:lpstr>  Workplace Violence    </vt:lpstr>
      <vt:lpstr>Workplace Violence</vt:lpstr>
      <vt:lpstr>Workplace Violence</vt:lpstr>
      <vt:lpstr>Workplace Violence</vt:lpstr>
      <vt:lpstr>Active Shooter</vt:lpstr>
      <vt:lpstr>Active Shooter </vt:lpstr>
      <vt:lpstr>Active Shooter</vt:lpstr>
      <vt:lpstr>Active Shooter</vt:lpstr>
      <vt:lpstr>Questions?</vt:lpstr>
      <vt:lpstr>IT Familiarization Module</vt:lpstr>
      <vt:lpstr>SUNY Poly Intranet  http://intranet.sunycnse.com</vt:lpstr>
      <vt:lpstr>Important Points to Remember</vt:lpstr>
      <vt:lpstr>Important Points to Remember</vt:lpstr>
      <vt:lpstr>SUNY Poly EH&amp;S Training</vt:lpstr>
      <vt:lpstr>         Course Objectives </vt:lpstr>
      <vt:lpstr>SUNY Poly EHS Policy Statement</vt:lpstr>
      <vt:lpstr>Employee Responsibilities</vt:lpstr>
      <vt:lpstr>Employee Responsibilities</vt:lpstr>
      <vt:lpstr>      Additional EHS Training </vt:lpstr>
      <vt:lpstr>   Site Emergencies and Reporting</vt:lpstr>
      <vt:lpstr>         Site Emergencies</vt:lpstr>
      <vt:lpstr>Emergency Response Team “ERT”</vt:lpstr>
      <vt:lpstr>Gas Alarm Procedures  (does not apply to UAlbany Labs)</vt:lpstr>
      <vt:lpstr>Fire Emergency Alarms</vt:lpstr>
      <vt:lpstr>  Fire Emergency Procedures</vt:lpstr>
      <vt:lpstr>Rally Points are Located at Designated Light Poles in the Parking Lots           </vt:lpstr>
      <vt:lpstr>PowerPoint Presentation</vt:lpstr>
      <vt:lpstr>      Emergency Reporting</vt:lpstr>
      <vt:lpstr>Hazard Communication For Chemicals </vt:lpstr>
      <vt:lpstr>   Safety Data Sheets (SDS) </vt:lpstr>
      <vt:lpstr>          Chemical Labeling</vt:lpstr>
      <vt:lpstr>  Labels – NFPA Diamond (External)</vt:lpstr>
      <vt:lpstr>GHS Workplace Labeling</vt:lpstr>
      <vt:lpstr>GHS Pictograms</vt:lpstr>
      <vt:lpstr>GHS Pictograms</vt:lpstr>
      <vt:lpstr>Types of Chemicals at SUNY Poly</vt:lpstr>
      <vt:lpstr>   How Can You be Exposed?   How Can You be Exposed?</vt:lpstr>
      <vt:lpstr>Prevent Exposure Using  the Hierarchy of Controls</vt:lpstr>
      <vt:lpstr>Chemical Exposure</vt:lpstr>
      <vt:lpstr>      If you are splashed with a chemical </vt:lpstr>
      <vt:lpstr>Waste Labeling </vt:lpstr>
      <vt:lpstr>Universal Waste </vt:lpstr>
      <vt:lpstr>Chemical Waste</vt:lpstr>
      <vt:lpstr>General Safety</vt:lpstr>
      <vt:lpstr>ACCIDENT PREVENTION SIGNS</vt:lpstr>
      <vt:lpstr>Ladder Safety  </vt:lpstr>
      <vt:lpstr>  Electrical Safety</vt:lpstr>
      <vt:lpstr>                   Control of Hazardous Energy                     (Lockout/Tagout ) (LOTO)</vt:lpstr>
      <vt:lpstr>                 Housekeeping</vt:lpstr>
      <vt:lpstr>Working Alone (EHS-00045)</vt:lpstr>
      <vt:lpstr>       Ergonomics/Safe Lifting</vt:lpstr>
      <vt:lpstr>EHS Intranet Homepage</vt:lpstr>
      <vt:lpstr>Internet  </vt:lpstr>
      <vt:lpstr>Closing </vt:lpstr>
      <vt:lpstr>SUNY Poly Quality Policy</vt:lpstr>
      <vt:lpstr>Quality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Haacker</dc:creator>
  <cp:lastModifiedBy>Microsoft Office User</cp:lastModifiedBy>
  <cp:revision>397</cp:revision>
  <cp:lastPrinted>2017-11-15T18:35:27Z</cp:lastPrinted>
  <dcterms:created xsi:type="dcterms:W3CDTF">2015-04-23T18:18:58Z</dcterms:created>
  <dcterms:modified xsi:type="dcterms:W3CDTF">2019-06-12T14:00:29Z</dcterms:modified>
</cp:coreProperties>
</file>